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Lst>
  <p:notesMasterIdLst>
    <p:notesMasterId r:id="rId22"/>
  </p:notesMasterIdLst>
  <p:sldIdLst>
    <p:sldId id="312" r:id="rId3"/>
    <p:sldId id="314" r:id="rId4"/>
    <p:sldId id="423" r:id="rId5"/>
    <p:sldId id="427" r:id="rId6"/>
    <p:sldId id="428" r:id="rId7"/>
    <p:sldId id="422" r:id="rId8"/>
    <p:sldId id="348" r:id="rId9"/>
    <p:sldId id="343" r:id="rId10"/>
    <p:sldId id="318" r:id="rId11"/>
    <p:sldId id="347" r:id="rId12"/>
    <p:sldId id="344" r:id="rId13"/>
    <p:sldId id="429" r:id="rId14"/>
    <p:sldId id="431" r:id="rId15"/>
    <p:sldId id="346" r:id="rId16"/>
    <p:sldId id="430" r:id="rId17"/>
    <p:sldId id="407" r:id="rId18"/>
    <p:sldId id="398" r:id="rId19"/>
    <p:sldId id="432" r:id="rId20"/>
    <p:sldId id="316" r:id="rId21"/>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7" autoAdjust="0"/>
    <p:restoredTop sz="94660"/>
  </p:normalViewPr>
  <p:slideViewPr>
    <p:cSldViewPr snapToGrid="0">
      <p:cViewPr varScale="1">
        <p:scale>
          <a:sx n="123" d="100"/>
          <a:sy n="123" d="100"/>
        </p:scale>
        <p:origin x="12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4D140C9D-5C43-4415-B3C0-439B08C2C680}" type="datetimeFigureOut">
              <a:rPr lang="en-US" smtClean="0"/>
              <a:t>8/14/2020</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B960EFF3-ED52-4794-90C7-7DCFF94C29E7}" type="slidenum">
              <a:rPr lang="en-US" smtClean="0"/>
              <a:t>‹#›</a:t>
            </a:fld>
            <a:endParaRPr lang="en-US"/>
          </a:p>
        </p:txBody>
      </p:sp>
    </p:spTree>
    <p:extLst>
      <p:ext uri="{BB962C8B-B14F-4D97-AF65-F5344CB8AC3E}">
        <p14:creationId xmlns:p14="http://schemas.microsoft.com/office/powerpoint/2010/main" val="371389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0EFF3-ED52-4794-90C7-7DCFF94C29E7}" type="slidenum">
              <a:rPr lang="en-US" smtClean="0"/>
              <a:t>1</a:t>
            </a:fld>
            <a:endParaRPr lang="en-US"/>
          </a:p>
        </p:txBody>
      </p:sp>
    </p:spTree>
    <p:extLst>
      <p:ext uri="{BB962C8B-B14F-4D97-AF65-F5344CB8AC3E}">
        <p14:creationId xmlns:p14="http://schemas.microsoft.com/office/powerpoint/2010/main" val="187795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0EFF3-ED52-4794-90C7-7DCFF94C29E7}" type="slidenum">
              <a:rPr lang="en-US" smtClean="0"/>
              <a:t>2</a:t>
            </a:fld>
            <a:endParaRPr lang="en-US"/>
          </a:p>
        </p:txBody>
      </p:sp>
    </p:spTree>
    <p:extLst>
      <p:ext uri="{BB962C8B-B14F-4D97-AF65-F5344CB8AC3E}">
        <p14:creationId xmlns:p14="http://schemas.microsoft.com/office/powerpoint/2010/main" val="5259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0EFF3-ED52-4794-90C7-7DCFF94C29E7}" type="slidenum">
              <a:rPr lang="en-US" smtClean="0"/>
              <a:t>3</a:t>
            </a:fld>
            <a:endParaRPr lang="en-US"/>
          </a:p>
        </p:txBody>
      </p:sp>
    </p:spTree>
    <p:extLst>
      <p:ext uri="{BB962C8B-B14F-4D97-AF65-F5344CB8AC3E}">
        <p14:creationId xmlns:p14="http://schemas.microsoft.com/office/powerpoint/2010/main" val="426292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0EFF3-ED52-4794-90C7-7DCFF94C29E7}" type="slidenum">
              <a:rPr lang="en-US" smtClean="0"/>
              <a:t>5</a:t>
            </a:fld>
            <a:endParaRPr lang="en-US"/>
          </a:p>
        </p:txBody>
      </p:sp>
    </p:spTree>
    <p:extLst>
      <p:ext uri="{BB962C8B-B14F-4D97-AF65-F5344CB8AC3E}">
        <p14:creationId xmlns:p14="http://schemas.microsoft.com/office/powerpoint/2010/main" val="160817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086E15-532B-411B-8EB7-CDE574A6AF35}" type="datetime1">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331181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130D8-61C5-4449-A60C-30F57202E849}" type="datetime1">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284493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94C2F-3445-4B93-AEB4-FDF86DD66247}" type="datetime1">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3072810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name of screenshot</a:t>
            </a:r>
          </a:p>
        </p:txBody>
      </p:sp>
      <p:sp>
        <p:nvSpPr>
          <p:cNvPr id="3" name="Slide Number Placeholder 2"/>
          <p:cNvSpPr>
            <a:spLocks noGrp="1"/>
          </p:cNvSpPr>
          <p:nvPr>
            <p:ph type="sldNum" sz="quarter" idx="10"/>
          </p:nvPr>
        </p:nvSpPr>
        <p:spPr/>
        <p:txBody>
          <a:bodyPr/>
          <a:lstStyle/>
          <a:p>
            <a:fld id="{86799186-7F99-4CDD-8BD9-50AB825287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0232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lvl1pPr>
          </a:lstStyle>
          <a:p>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9A1FB4-3CA3-4523-84F9-F97A40C0E3CB}" type="datetime1">
              <a:rPr lang="en-US" smtClean="0">
                <a:solidFill>
                  <a:prstClr val="black">
                    <a:tint val="75000"/>
                  </a:prstClr>
                </a:solidFill>
              </a:rPr>
              <a:t>8/14/2020</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b="1">
                <a:solidFill>
                  <a:schemeClr val="bg1"/>
                </a:solidFill>
              </a:defRPr>
            </a:lvl1pPr>
          </a:lstStyle>
          <a:p>
            <a:fld id="{1F99AE12-77D0-46A2-9F47-4ACE9B1BBC0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331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11114-BDF2-48C6-8FD1-A47F1558179F}" type="datetime1">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88587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7C8269-ED9F-472C-A924-BF436FF7CA70}" type="datetime1">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428190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D76A11-BBEC-4725-B73A-7F4091B9A939}" type="datetime1">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143656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9A9B4F-51D2-427D-8373-871133E7E716}" type="datetime1">
              <a:rPr lang="en-US" smtClean="0"/>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111649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4A4FCD-A709-4AD1-BB02-21F7DC49ABB7}" type="datetime1">
              <a:rPr lang="en-US" smtClean="0"/>
              <a:t>8/14/2020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124591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0B1AE-2CFF-49CF-9D62-543940AA1B6E}" type="datetime1">
              <a:rPr lang="en-US" smtClean="0"/>
              <a:t>8/14/2020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56230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48D01A-471E-4F36-A787-EEFBDDB890C2}" type="datetime1">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156345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7F8C40-B06F-4C5A-8AEC-28F463050DDA}" type="datetime1">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C116E-6622-4E9F-B1F2-EEA583149DC5}" type="slidenum">
              <a:rPr lang="en-US" smtClean="0"/>
              <a:t>‹#›</a:t>
            </a:fld>
            <a:endParaRPr lang="en-US" dirty="0"/>
          </a:p>
        </p:txBody>
      </p:sp>
    </p:spTree>
    <p:extLst>
      <p:ext uri="{BB962C8B-B14F-4D97-AF65-F5344CB8AC3E}">
        <p14:creationId xmlns:p14="http://schemas.microsoft.com/office/powerpoint/2010/main" val="58309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B646-F9A1-429B-B069-2140FDC451DB}" type="datetime1">
              <a:rPr lang="en-US" smtClean="0"/>
              <a:t>8/14/2020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C116E-6622-4E9F-B1F2-EEA583149DC5}" type="slidenum">
              <a:rPr lang="en-US" smtClean="0"/>
              <a:t>‹#›</a:t>
            </a:fld>
            <a:endParaRPr lang="en-US" dirty="0"/>
          </a:p>
        </p:txBody>
      </p:sp>
    </p:spTree>
    <p:extLst>
      <p:ext uri="{BB962C8B-B14F-4D97-AF65-F5344CB8AC3E}">
        <p14:creationId xmlns:p14="http://schemas.microsoft.com/office/powerpoint/2010/main" val="12763841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0"/>
            <a:ext cx="8229600" cy="258762"/>
          </a:xfrm>
          <a:prstGeom prst="rect">
            <a:avLst/>
          </a:prstGeom>
        </p:spPr>
        <p:txBody>
          <a:bodyPr vert="horz" lIns="91440" tIns="45720" rIns="91440" bIns="45720" rtlCol="0" anchor="ctr">
            <a:normAutofit/>
          </a:bodyPr>
          <a:lstStyle/>
          <a:p>
            <a:r>
              <a:rPr lang="en-US" dirty="0"/>
              <a:t>Click to enter name of screenshot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Place screenshot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99186-7F99-4CDD-8BD9-50AB825287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1037221"/>
      </p:ext>
    </p:extLst>
  </p:cSld>
  <p:clrMap bg1="lt1" tx1="dk1" bg2="lt2" tx2="dk2" accent1="accent1" accent2="accent2" accent3="accent3" accent4="accent4" accent5="accent5" accent6="accent6" hlink="hlink" folHlink="folHlink"/>
  <p:sldLayoutIdLst>
    <p:sldLayoutId id="2147483733" r:id="rId1"/>
    <p:sldLayoutId id="2147483734" r:id="rId2"/>
  </p:sldLayoutIdLst>
  <p:hf hdr="0" ftr="0" dt="0"/>
  <p:txStyles>
    <p:titleStyle>
      <a:lvl1pPr algn="ctr"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tate.Budget.Office@wv.gov"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myapps.wvsao.gov/apps/myOASIS/EnterpriseReadiness/Training/Default.aspx" TargetMode="External"/><Relationship Id="rId4" Type="http://schemas.openxmlformats.org/officeDocument/2006/relationships/hyperlink" Target="https://budget.wv.gov/stateagencyforms/AR/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45" y="2154209"/>
            <a:ext cx="7772400" cy="2387600"/>
          </a:xfrm>
        </p:spPr>
        <p:txBody>
          <a:bodyPr/>
          <a:lstStyle/>
          <a:p>
            <a:r>
              <a:rPr lang="en-US" dirty="0"/>
              <a:t>Budget Narratives in </a:t>
            </a:r>
            <a:r>
              <a:rPr lang="en-US" dirty="0" err="1"/>
              <a:t>wvOASIS</a:t>
            </a:r>
            <a:r>
              <a:rPr lang="en-US" dirty="0"/>
              <a:t> FY 2022</a:t>
            </a:r>
          </a:p>
        </p:txBody>
      </p:sp>
      <p:sp>
        <p:nvSpPr>
          <p:cNvPr id="3" name="Subtitle 2"/>
          <p:cNvSpPr>
            <a:spLocks noGrp="1"/>
          </p:cNvSpPr>
          <p:nvPr>
            <p:ph type="subTitle" idx="1"/>
          </p:nvPr>
        </p:nvSpPr>
        <p:spPr>
          <a:xfrm>
            <a:off x="1184945" y="4633884"/>
            <a:ext cx="6858000" cy="1655762"/>
          </a:xfrm>
        </p:spPr>
        <p:txBody>
          <a:bodyPr/>
          <a:lstStyle/>
          <a:p>
            <a:r>
              <a:rPr lang="en-US" dirty="0"/>
              <a:t>Webinar</a:t>
            </a:r>
          </a:p>
          <a:p>
            <a:r>
              <a:rPr lang="en-US" dirty="0"/>
              <a:t>August 10, 2020</a:t>
            </a:r>
          </a:p>
          <a:p>
            <a:r>
              <a:rPr lang="en-US" dirty="0"/>
              <a:t>10:00AM</a:t>
            </a:r>
          </a:p>
        </p:txBody>
      </p:sp>
    </p:spTree>
    <p:extLst>
      <p:ext uri="{BB962C8B-B14F-4D97-AF65-F5344CB8AC3E}">
        <p14:creationId xmlns:p14="http://schemas.microsoft.com/office/powerpoint/2010/main" val="238179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7E99A0-E26C-4B0F-BEE0-8B3A04447A3F}"/>
              </a:ext>
            </a:extLst>
          </p:cNvPr>
          <p:cNvPicPr>
            <a:picLocks noChangeAspect="1"/>
          </p:cNvPicPr>
          <p:nvPr/>
        </p:nvPicPr>
        <p:blipFill rotWithShape="1">
          <a:blip r:embed="rId3">
            <a:extLst>
              <a:ext uri="{28A0092B-C50C-407E-A947-70E740481C1C}">
                <a14:useLocalDpi xmlns:a14="http://schemas.microsoft.com/office/drawing/2010/main" val="0"/>
              </a:ext>
            </a:extLst>
          </a:blip>
          <a:srcRect t="56836" b="16342"/>
          <a:stretch/>
        </p:blipFill>
        <p:spPr>
          <a:xfrm>
            <a:off x="1553164" y="4517660"/>
            <a:ext cx="6384875" cy="2216258"/>
          </a:xfrm>
          <a:prstGeom prst="rect">
            <a:avLst/>
          </a:prstGeom>
        </p:spPr>
      </p:pic>
      <p:sp>
        <p:nvSpPr>
          <p:cNvPr id="2" name="Title 1"/>
          <p:cNvSpPr>
            <a:spLocks noGrp="1"/>
          </p:cNvSpPr>
          <p:nvPr>
            <p:ph type="title"/>
          </p:nvPr>
        </p:nvSpPr>
        <p:spPr/>
        <p:txBody>
          <a:bodyPr>
            <a:normAutofit/>
          </a:bodyPr>
          <a:lstStyle/>
          <a:p>
            <a:r>
              <a:rPr lang="en-US" sz="4000" dirty="0"/>
              <a:t>AR10 Form – Program Summary</a:t>
            </a:r>
          </a:p>
        </p:txBody>
      </p:sp>
      <p:sp>
        <p:nvSpPr>
          <p:cNvPr id="4" name="TextBox 3">
            <a:extLst>
              <a:ext uri="{FF2B5EF4-FFF2-40B4-BE49-F238E27FC236}">
                <a16:creationId xmlns:a16="http://schemas.microsoft.com/office/drawing/2014/main" id="{34AC323C-198F-4582-8D04-23716140A240}"/>
              </a:ext>
            </a:extLst>
          </p:cNvPr>
          <p:cNvSpPr txBox="1"/>
          <p:nvPr/>
        </p:nvSpPr>
        <p:spPr>
          <a:xfrm>
            <a:off x="534691" y="1500823"/>
            <a:ext cx="7696189" cy="2862322"/>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rPr>
              <a:t>Summary of Services and Performance Measures</a:t>
            </a:r>
            <a:endParaRPr lang="en-US" sz="1800" dirty="0">
              <a:effectLst/>
              <a:latin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Pulled from the AR10 – Program Summary</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rPr>
              <a:t>Form now mandatory for all agencies</a:t>
            </a:r>
            <a:endParaRPr lang="en-US" sz="1800" dirty="0">
              <a:effectLst/>
              <a:latin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Most is the same as previous years (see SBO instructions and Eric's AR instruction video on how to complete the other tabs if you're new to these.)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For Volume II, we're going to look at the Narrative Program Description Tab.</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NOTE: If you need new or additional program codes created for FY 2022, please contact </a:t>
            </a:r>
            <a:r>
              <a:rPr lang="en-US" sz="1800" dirty="0" err="1">
                <a:effectLst/>
                <a:latin typeface="Calibri" panose="020F0502020204030204" pitchFamily="34" charset="0"/>
              </a:rPr>
              <a:t>wvOASIS</a:t>
            </a:r>
            <a:r>
              <a:rPr lang="en-US" sz="1800" dirty="0">
                <a:effectLst/>
                <a:latin typeface="Calibri" panose="020F0502020204030204" pitchFamily="34" charset="0"/>
              </a:rPr>
              <a:t> help desk. </a:t>
            </a:r>
            <a:r>
              <a:rPr lang="en-US" sz="1800" b="1" u="sng" dirty="0">
                <a:effectLst/>
                <a:latin typeface="Calibri" panose="020F0502020204030204" pitchFamily="34" charset="0"/>
              </a:rPr>
              <a:t>DO NOT </a:t>
            </a:r>
            <a:r>
              <a:rPr lang="en-US" sz="1800" dirty="0">
                <a:effectLst/>
                <a:latin typeface="Calibri" panose="020F0502020204030204" pitchFamily="34" charset="0"/>
              </a:rPr>
              <a:t>reuse old program codes for new programs. This will create a ton of problems for you and for us. Getting a new code is easy.</a:t>
            </a:r>
          </a:p>
        </p:txBody>
      </p:sp>
      <p:sp>
        <p:nvSpPr>
          <p:cNvPr id="5" name="Slide Number Placeholder 4">
            <a:extLst>
              <a:ext uri="{FF2B5EF4-FFF2-40B4-BE49-F238E27FC236}">
                <a16:creationId xmlns:a16="http://schemas.microsoft.com/office/drawing/2014/main" id="{FB87BF7C-43A4-42BE-81CE-1957E912B589}"/>
              </a:ext>
            </a:extLst>
          </p:cNvPr>
          <p:cNvSpPr>
            <a:spLocks noGrp="1"/>
          </p:cNvSpPr>
          <p:nvPr>
            <p:ph type="sldNum" sz="quarter" idx="12"/>
          </p:nvPr>
        </p:nvSpPr>
        <p:spPr/>
        <p:txBody>
          <a:bodyPr/>
          <a:lstStyle/>
          <a:p>
            <a:fld id="{539C116E-6622-4E9F-B1F2-EEA583149DC5}" type="slidenum">
              <a:rPr lang="en-US" smtClean="0"/>
              <a:t>10</a:t>
            </a:fld>
            <a:endParaRPr lang="en-US" dirty="0"/>
          </a:p>
        </p:txBody>
      </p:sp>
    </p:spTree>
    <p:extLst>
      <p:ext uri="{BB962C8B-B14F-4D97-AF65-F5344CB8AC3E}">
        <p14:creationId xmlns:p14="http://schemas.microsoft.com/office/powerpoint/2010/main" val="160203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AR10 – What is a program?</a:t>
            </a:r>
          </a:p>
        </p:txBody>
      </p:sp>
      <p:sp>
        <p:nvSpPr>
          <p:cNvPr id="8" name="TextBox 7">
            <a:extLst>
              <a:ext uri="{FF2B5EF4-FFF2-40B4-BE49-F238E27FC236}">
                <a16:creationId xmlns:a16="http://schemas.microsoft.com/office/drawing/2014/main" id="{404CE547-9ABE-4E0F-AA07-625651436203}"/>
              </a:ext>
            </a:extLst>
          </p:cNvPr>
          <p:cNvSpPr txBox="1"/>
          <p:nvPr/>
        </p:nvSpPr>
        <p:spPr>
          <a:xfrm>
            <a:off x="473667" y="1349675"/>
            <a:ext cx="8344869" cy="3139321"/>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rPr>
              <a:t>What is a program?</a:t>
            </a:r>
            <a:endParaRPr lang="en-US" sz="1800" dirty="0">
              <a:effectLst/>
              <a:latin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rPr>
              <a:t>Program</a:t>
            </a:r>
            <a:r>
              <a:rPr lang="en-US" sz="1800" dirty="0">
                <a:effectLst/>
                <a:latin typeface="Calibri" panose="020F0502020204030204" pitchFamily="34" charset="0"/>
              </a:rPr>
              <a:t> – A group of related activities performed by one or more units for the purpose of accomplishing a function for which the government is responsible.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u="sng" dirty="0">
                <a:effectLst/>
                <a:latin typeface="Calibri" panose="020F0502020204030204" pitchFamily="34" charset="0"/>
              </a:rPr>
              <a:t>Each program has an identifiable service or output and objectives to effectively provide the service</a:t>
            </a:r>
            <a:r>
              <a:rPr lang="en-US" sz="1800" dirty="0">
                <a:effectLst/>
                <a:latin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Please define a </a:t>
            </a:r>
            <a:r>
              <a:rPr lang="en-US" sz="1800" b="1" dirty="0">
                <a:effectLst/>
                <a:latin typeface="Calibri" panose="020F0502020204030204" pitchFamily="34" charset="0"/>
              </a:rPr>
              <a:t>program</a:t>
            </a:r>
            <a:r>
              <a:rPr lang="en-US" sz="1800" dirty="0">
                <a:effectLst/>
                <a:latin typeface="Calibri" panose="020F0502020204030204" pitchFamily="34" charset="0"/>
              </a:rPr>
              <a:t> at the </a:t>
            </a:r>
            <a:r>
              <a:rPr lang="en-US" sz="1800" b="1" dirty="0">
                <a:effectLst/>
                <a:latin typeface="Calibri" panose="020F0502020204030204" pitchFamily="34" charset="0"/>
              </a:rPr>
              <a:t>most basic </a:t>
            </a:r>
            <a:r>
              <a:rPr lang="en-US" sz="1800" dirty="0">
                <a:effectLst/>
                <a:latin typeface="Calibri" panose="020F0502020204030204" pitchFamily="34" charset="0"/>
              </a:rPr>
              <a:t>reasonable level that fully describes the program's activities and functions, and objectives for accomplishing them. Brevity and understandability is vital.</a:t>
            </a:r>
          </a:p>
          <a:p>
            <a:pPr marL="0" marR="0">
              <a:spcBef>
                <a:spcPts val="0"/>
              </a:spcBef>
              <a:spcAft>
                <a:spcPts val="0"/>
              </a:spcAft>
            </a:pPr>
            <a:r>
              <a:rPr lang="en-US" sz="1800" dirty="0">
                <a:effectLst/>
                <a:latin typeface="Calibri" panose="020F0502020204030204" pitchFamily="34" charset="0"/>
              </a:rPr>
              <a:t> </a:t>
            </a:r>
          </a:p>
        </p:txBody>
      </p:sp>
      <p:sp>
        <p:nvSpPr>
          <p:cNvPr id="4" name="Slide Number Placeholder 3">
            <a:extLst>
              <a:ext uri="{FF2B5EF4-FFF2-40B4-BE49-F238E27FC236}">
                <a16:creationId xmlns:a16="http://schemas.microsoft.com/office/drawing/2014/main" id="{323820B5-1D07-47C3-B706-7B5848A35E92}"/>
              </a:ext>
            </a:extLst>
          </p:cNvPr>
          <p:cNvSpPr>
            <a:spLocks noGrp="1"/>
          </p:cNvSpPr>
          <p:nvPr>
            <p:ph type="sldNum" sz="quarter" idx="12"/>
          </p:nvPr>
        </p:nvSpPr>
        <p:spPr/>
        <p:txBody>
          <a:bodyPr/>
          <a:lstStyle/>
          <a:p>
            <a:fld id="{539C116E-6622-4E9F-B1F2-EEA583149DC5}" type="slidenum">
              <a:rPr lang="en-US" smtClean="0"/>
              <a:t>11</a:t>
            </a:fld>
            <a:endParaRPr lang="en-US" dirty="0"/>
          </a:p>
        </p:txBody>
      </p:sp>
      <p:pic>
        <p:nvPicPr>
          <p:cNvPr id="10" name="Picture 9">
            <a:extLst>
              <a:ext uri="{FF2B5EF4-FFF2-40B4-BE49-F238E27FC236}">
                <a16:creationId xmlns:a16="http://schemas.microsoft.com/office/drawing/2014/main" id="{05DB5F36-FA18-48EB-9528-604B6E71FD99}"/>
              </a:ext>
            </a:extLst>
          </p:cNvPr>
          <p:cNvPicPr>
            <a:picLocks noChangeAspect="1"/>
          </p:cNvPicPr>
          <p:nvPr/>
        </p:nvPicPr>
        <p:blipFill rotWithShape="1">
          <a:blip r:embed="rId3">
            <a:extLst>
              <a:ext uri="{28A0092B-C50C-407E-A947-70E740481C1C}">
                <a14:useLocalDpi xmlns:a14="http://schemas.microsoft.com/office/drawing/2010/main" val="0"/>
              </a:ext>
            </a:extLst>
          </a:blip>
          <a:srcRect t="56836" b="30486"/>
          <a:stretch/>
        </p:blipFill>
        <p:spPr>
          <a:xfrm>
            <a:off x="0" y="4762623"/>
            <a:ext cx="6384875" cy="1047508"/>
          </a:xfrm>
          <a:prstGeom prst="rect">
            <a:avLst/>
          </a:prstGeom>
        </p:spPr>
      </p:pic>
      <p:cxnSp>
        <p:nvCxnSpPr>
          <p:cNvPr id="7" name="Straight Arrow Connector 6">
            <a:extLst>
              <a:ext uri="{FF2B5EF4-FFF2-40B4-BE49-F238E27FC236}">
                <a16:creationId xmlns:a16="http://schemas.microsoft.com/office/drawing/2014/main" id="{8A780E26-C067-4878-94CE-5884A6BBC39E}"/>
              </a:ext>
            </a:extLst>
          </p:cNvPr>
          <p:cNvCxnSpPr/>
          <p:nvPr/>
        </p:nvCxnSpPr>
        <p:spPr>
          <a:xfrm flipH="1">
            <a:off x="5835112" y="5286377"/>
            <a:ext cx="1030638"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E5878145-2399-4159-A185-C1D835CE3C90}"/>
              </a:ext>
            </a:extLst>
          </p:cNvPr>
          <p:cNvSpPr txBox="1"/>
          <p:nvPr/>
        </p:nvSpPr>
        <p:spPr>
          <a:xfrm>
            <a:off x="6907303" y="4686212"/>
            <a:ext cx="2120462" cy="1200329"/>
          </a:xfrm>
          <a:prstGeom prst="rect">
            <a:avLst/>
          </a:prstGeom>
          <a:noFill/>
        </p:spPr>
        <p:txBody>
          <a:bodyPr wrap="square" rtlCol="0">
            <a:spAutoFit/>
          </a:bodyPr>
          <a:lstStyle/>
          <a:p>
            <a:r>
              <a:rPr lang="en-US" dirty="0"/>
              <a:t>Text portion in Vol. II is pulled from the Program Narrative tab the AR10 form</a:t>
            </a:r>
          </a:p>
        </p:txBody>
      </p:sp>
    </p:spTree>
    <p:extLst>
      <p:ext uri="{BB962C8B-B14F-4D97-AF65-F5344CB8AC3E}">
        <p14:creationId xmlns:p14="http://schemas.microsoft.com/office/powerpoint/2010/main" val="14946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AR10 – What is a program?</a:t>
            </a:r>
          </a:p>
        </p:txBody>
      </p:sp>
      <p:sp>
        <p:nvSpPr>
          <p:cNvPr id="8" name="TextBox 7">
            <a:extLst>
              <a:ext uri="{FF2B5EF4-FFF2-40B4-BE49-F238E27FC236}">
                <a16:creationId xmlns:a16="http://schemas.microsoft.com/office/drawing/2014/main" id="{404CE547-9ABE-4E0F-AA07-625651436203}"/>
              </a:ext>
            </a:extLst>
          </p:cNvPr>
          <p:cNvSpPr txBox="1"/>
          <p:nvPr/>
        </p:nvSpPr>
        <p:spPr>
          <a:xfrm>
            <a:off x="139485" y="1349675"/>
            <a:ext cx="9004515" cy="2585323"/>
          </a:xfrm>
          <a:prstGeom prst="rect">
            <a:avLst/>
          </a:prstGeom>
          <a:noFill/>
        </p:spPr>
        <p:txBody>
          <a:bodyPr wrap="square" rtlCol="0">
            <a:spAutoFit/>
          </a:bodyPr>
          <a:lstStyle/>
          <a:p>
            <a:pPr marL="0" marR="0">
              <a:spcBef>
                <a:spcPts val="0"/>
              </a:spcBef>
              <a:spcAft>
                <a:spcPts val="0"/>
              </a:spcAft>
            </a:pPr>
            <a:r>
              <a:rPr lang="en-US" sz="1800" b="1" u="sng" dirty="0">
                <a:effectLst/>
                <a:latin typeface="Calibri" panose="020F0502020204030204" pitchFamily="34" charset="0"/>
              </a:rPr>
              <a:t>Programs have always been determined by the department/bureau/commission/division.</a:t>
            </a:r>
            <a:endParaRPr lang="en-US" sz="1800" dirty="0">
              <a:effectLst/>
              <a:latin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If you've never done one of these before, you might be wondering what qualifies as a 'program' for you. You may want to consider program cost and FTEs, but the best way to identify a program is to consider what </a:t>
            </a:r>
            <a:r>
              <a:rPr lang="en-US" sz="1800" u="sng" dirty="0">
                <a:effectLst/>
                <a:latin typeface="Calibri" panose="020F0502020204030204" pitchFamily="34" charset="0"/>
              </a:rPr>
              <a:t>measurable</a:t>
            </a:r>
            <a:r>
              <a:rPr lang="en-US" sz="1800" dirty="0">
                <a:effectLst/>
                <a:latin typeface="Calibri" panose="020F0502020204030204" pitchFamily="34" charset="0"/>
              </a:rPr>
              <a:t> services your agency provides.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A small board or agency may choose to list themselves as their only program. Every agency should be able to list something here and should strive to provide performance measures for as many of these as possible.</a:t>
            </a:r>
          </a:p>
        </p:txBody>
      </p:sp>
      <p:sp>
        <p:nvSpPr>
          <p:cNvPr id="4" name="Slide Number Placeholder 3">
            <a:extLst>
              <a:ext uri="{FF2B5EF4-FFF2-40B4-BE49-F238E27FC236}">
                <a16:creationId xmlns:a16="http://schemas.microsoft.com/office/drawing/2014/main" id="{323820B5-1D07-47C3-B706-7B5848A35E92}"/>
              </a:ext>
            </a:extLst>
          </p:cNvPr>
          <p:cNvSpPr>
            <a:spLocks noGrp="1"/>
          </p:cNvSpPr>
          <p:nvPr>
            <p:ph type="sldNum" sz="quarter" idx="12"/>
          </p:nvPr>
        </p:nvSpPr>
        <p:spPr/>
        <p:txBody>
          <a:bodyPr/>
          <a:lstStyle/>
          <a:p>
            <a:fld id="{539C116E-6622-4E9F-B1F2-EEA583149DC5}" type="slidenum">
              <a:rPr lang="en-US" smtClean="0"/>
              <a:t>12</a:t>
            </a:fld>
            <a:endParaRPr lang="en-US" dirty="0"/>
          </a:p>
        </p:txBody>
      </p:sp>
      <p:pic>
        <p:nvPicPr>
          <p:cNvPr id="5" name="Picture 4">
            <a:extLst>
              <a:ext uri="{FF2B5EF4-FFF2-40B4-BE49-F238E27FC236}">
                <a16:creationId xmlns:a16="http://schemas.microsoft.com/office/drawing/2014/main" id="{57CD4B42-61D3-4B28-B816-DFCE5ECC1714}"/>
              </a:ext>
            </a:extLst>
          </p:cNvPr>
          <p:cNvPicPr>
            <a:picLocks noChangeAspect="1"/>
          </p:cNvPicPr>
          <p:nvPr/>
        </p:nvPicPr>
        <p:blipFill rotWithShape="1">
          <a:blip r:embed="rId3"/>
          <a:srcRect r="29106" b="62992"/>
          <a:stretch/>
        </p:blipFill>
        <p:spPr>
          <a:xfrm>
            <a:off x="105980" y="4195875"/>
            <a:ext cx="8932039" cy="2525601"/>
          </a:xfrm>
          <a:prstGeom prst="rect">
            <a:avLst/>
          </a:prstGeom>
        </p:spPr>
      </p:pic>
    </p:spTree>
    <p:extLst>
      <p:ext uri="{BB962C8B-B14F-4D97-AF65-F5344CB8AC3E}">
        <p14:creationId xmlns:p14="http://schemas.microsoft.com/office/powerpoint/2010/main" val="167657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DB5F36-FA18-48EB-9528-604B6E71FD99}"/>
              </a:ext>
            </a:extLst>
          </p:cNvPr>
          <p:cNvPicPr>
            <a:picLocks noChangeAspect="1"/>
          </p:cNvPicPr>
          <p:nvPr/>
        </p:nvPicPr>
        <p:blipFill rotWithShape="1">
          <a:blip r:embed="rId3">
            <a:extLst>
              <a:ext uri="{28A0092B-C50C-407E-A947-70E740481C1C}">
                <a14:useLocalDpi xmlns:a14="http://schemas.microsoft.com/office/drawing/2010/main" val="0"/>
              </a:ext>
            </a:extLst>
          </a:blip>
          <a:srcRect l="9043" t="65979" r="25955" b="29748"/>
          <a:stretch/>
        </p:blipFill>
        <p:spPr>
          <a:xfrm>
            <a:off x="131736" y="2202132"/>
            <a:ext cx="4734732" cy="402958"/>
          </a:xfrm>
          <a:prstGeom prst="rect">
            <a:avLst/>
          </a:prstGeom>
        </p:spPr>
      </p:pic>
      <p:sp>
        <p:nvSpPr>
          <p:cNvPr id="2" name="Title 1"/>
          <p:cNvSpPr>
            <a:spLocks noGrp="1"/>
          </p:cNvSpPr>
          <p:nvPr>
            <p:ph type="title"/>
          </p:nvPr>
        </p:nvSpPr>
        <p:spPr/>
        <p:txBody>
          <a:bodyPr>
            <a:normAutofit/>
          </a:bodyPr>
          <a:lstStyle/>
          <a:p>
            <a:r>
              <a:rPr lang="en-US" sz="4000" dirty="0"/>
              <a:t>AR10 – What is a program?</a:t>
            </a:r>
          </a:p>
        </p:txBody>
      </p:sp>
      <p:sp>
        <p:nvSpPr>
          <p:cNvPr id="8" name="TextBox 7">
            <a:extLst>
              <a:ext uri="{FF2B5EF4-FFF2-40B4-BE49-F238E27FC236}">
                <a16:creationId xmlns:a16="http://schemas.microsoft.com/office/drawing/2014/main" id="{404CE547-9ABE-4E0F-AA07-625651436203}"/>
              </a:ext>
            </a:extLst>
          </p:cNvPr>
          <p:cNvSpPr txBox="1"/>
          <p:nvPr/>
        </p:nvSpPr>
        <p:spPr>
          <a:xfrm>
            <a:off x="5191932" y="1520156"/>
            <a:ext cx="3719594" cy="4524315"/>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rPr>
              <a:t>What is a program?</a:t>
            </a:r>
            <a:endParaRPr lang="en-US" sz="1800" dirty="0">
              <a:effectLst/>
              <a:latin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rPr>
              <a:t>Each form contains the estimated FTE positions associated with the program, and the estimated program cost at current level request (does not include requested improvements above the current level.) </a:t>
            </a: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i="1" dirty="0">
                <a:effectLst/>
                <a:latin typeface="Calibri" panose="020F0502020204030204" pitchFamily="34" charset="0"/>
              </a:rPr>
              <a:t>Also presented are the revenue sources of the program using the following legend: General Revenue (G); Federal Revenue (F); Special (S); State Road (R); Appropriated Lottery (L); Other (O).</a:t>
            </a:r>
          </a:p>
          <a:p>
            <a:pPr marL="0" marR="0">
              <a:spcBef>
                <a:spcPts val="0"/>
              </a:spcBef>
              <a:spcAft>
                <a:spcPts val="0"/>
              </a:spcAft>
            </a:pPr>
            <a:endParaRPr lang="en-US" i="1" dirty="0">
              <a:latin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323820B5-1D07-47C3-B706-7B5848A35E92}"/>
              </a:ext>
            </a:extLst>
          </p:cNvPr>
          <p:cNvSpPr>
            <a:spLocks noGrp="1"/>
          </p:cNvSpPr>
          <p:nvPr>
            <p:ph type="sldNum" sz="quarter" idx="12"/>
          </p:nvPr>
        </p:nvSpPr>
        <p:spPr/>
        <p:txBody>
          <a:bodyPr/>
          <a:lstStyle/>
          <a:p>
            <a:fld id="{539C116E-6622-4E9F-B1F2-EEA583149DC5}" type="slidenum">
              <a:rPr lang="en-US" smtClean="0"/>
              <a:t>13</a:t>
            </a:fld>
            <a:endParaRPr lang="en-US" dirty="0"/>
          </a:p>
        </p:txBody>
      </p:sp>
      <p:sp>
        <p:nvSpPr>
          <p:cNvPr id="3" name="TextBox 2">
            <a:extLst>
              <a:ext uri="{FF2B5EF4-FFF2-40B4-BE49-F238E27FC236}">
                <a16:creationId xmlns:a16="http://schemas.microsoft.com/office/drawing/2014/main" id="{77B79201-E625-4EA1-A77B-9EF6C0BA4382}"/>
              </a:ext>
            </a:extLst>
          </p:cNvPr>
          <p:cNvSpPr txBox="1"/>
          <p:nvPr/>
        </p:nvSpPr>
        <p:spPr>
          <a:xfrm>
            <a:off x="131736" y="3375748"/>
            <a:ext cx="3540394" cy="2031325"/>
          </a:xfrm>
          <a:prstGeom prst="rect">
            <a:avLst/>
          </a:prstGeom>
          <a:noFill/>
        </p:spPr>
        <p:txBody>
          <a:bodyPr wrap="square" rtlCol="0">
            <a:spAutoFit/>
          </a:bodyPr>
          <a:lstStyle/>
          <a:p>
            <a:r>
              <a:rPr lang="en-US" sz="1800" i="1" dirty="0">
                <a:effectLst/>
                <a:latin typeface="Calibri" panose="020F0502020204030204" pitchFamily="34" charset="0"/>
              </a:rPr>
              <a:t>This process is the same as previous years. It is pulled from the Budget Data Tab 1.</a:t>
            </a:r>
          </a:p>
          <a:p>
            <a:endParaRPr lang="en-US" i="1" dirty="0">
              <a:latin typeface="Calibri" panose="020F0502020204030204" pitchFamily="34" charset="0"/>
            </a:endParaRPr>
          </a:p>
          <a:p>
            <a:r>
              <a:rPr lang="en-US" sz="1800" i="1" dirty="0">
                <a:effectLst/>
                <a:latin typeface="Calibri" panose="020F0502020204030204" pitchFamily="34" charset="0"/>
              </a:rPr>
              <a:t>See SBO or </a:t>
            </a:r>
            <a:r>
              <a:rPr lang="en-US" sz="1800" i="1" dirty="0" err="1">
                <a:effectLst/>
                <a:latin typeface="Calibri" panose="020F0502020204030204" pitchFamily="34" charset="0"/>
              </a:rPr>
              <a:t>wvOASIS</a:t>
            </a:r>
            <a:r>
              <a:rPr lang="en-US" sz="1800" i="1" dirty="0">
                <a:effectLst/>
                <a:latin typeface="Calibri" panose="020F0502020204030204" pitchFamily="34" charset="0"/>
              </a:rPr>
              <a:t> instructions if it is your first time completing one.</a:t>
            </a:r>
          </a:p>
          <a:p>
            <a:endParaRPr lang="en-US" dirty="0"/>
          </a:p>
        </p:txBody>
      </p:sp>
    </p:spTree>
    <p:extLst>
      <p:ext uri="{BB962C8B-B14F-4D97-AF65-F5344CB8AC3E}">
        <p14:creationId xmlns:p14="http://schemas.microsoft.com/office/powerpoint/2010/main" val="294881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DBB7C3-E7B3-4EBB-A9AC-C2F49BA82FBB}"/>
              </a:ext>
            </a:extLst>
          </p:cNvPr>
          <p:cNvPicPr>
            <a:picLocks noChangeAspect="1"/>
          </p:cNvPicPr>
          <p:nvPr/>
        </p:nvPicPr>
        <p:blipFill rotWithShape="1">
          <a:blip r:embed="rId3">
            <a:extLst>
              <a:ext uri="{28A0092B-C50C-407E-A947-70E740481C1C}">
                <a14:useLocalDpi xmlns:a14="http://schemas.microsoft.com/office/drawing/2010/main" val="0"/>
              </a:ext>
            </a:extLst>
          </a:blip>
          <a:srcRect t="69514" b="16342"/>
          <a:stretch/>
        </p:blipFill>
        <p:spPr>
          <a:xfrm>
            <a:off x="73075" y="5370163"/>
            <a:ext cx="6384875" cy="1168750"/>
          </a:xfrm>
          <a:prstGeom prst="rect">
            <a:avLst/>
          </a:prstGeom>
        </p:spPr>
      </p:pic>
      <p:sp>
        <p:nvSpPr>
          <p:cNvPr id="2" name="Title 1"/>
          <p:cNvSpPr>
            <a:spLocks noGrp="1"/>
          </p:cNvSpPr>
          <p:nvPr>
            <p:ph type="title"/>
          </p:nvPr>
        </p:nvSpPr>
        <p:spPr/>
        <p:txBody>
          <a:bodyPr>
            <a:normAutofit/>
          </a:bodyPr>
          <a:lstStyle/>
          <a:p>
            <a:r>
              <a:rPr lang="en-US" sz="4000" dirty="0"/>
              <a:t>AR10 – performance measures</a:t>
            </a:r>
          </a:p>
        </p:txBody>
      </p:sp>
      <p:sp>
        <p:nvSpPr>
          <p:cNvPr id="4" name="Slide Number Placeholder 3">
            <a:extLst>
              <a:ext uri="{FF2B5EF4-FFF2-40B4-BE49-F238E27FC236}">
                <a16:creationId xmlns:a16="http://schemas.microsoft.com/office/drawing/2014/main" id="{E5B014A1-82C0-4AB5-ADCC-A863ACE5293B}"/>
              </a:ext>
            </a:extLst>
          </p:cNvPr>
          <p:cNvSpPr>
            <a:spLocks noGrp="1"/>
          </p:cNvSpPr>
          <p:nvPr>
            <p:ph type="sldNum" sz="quarter" idx="12"/>
          </p:nvPr>
        </p:nvSpPr>
        <p:spPr/>
        <p:txBody>
          <a:bodyPr/>
          <a:lstStyle/>
          <a:p>
            <a:fld id="{539C116E-6622-4E9F-B1F2-EEA583149DC5}" type="slidenum">
              <a:rPr lang="en-US" smtClean="0"/>
              <a:t>14</a:t>
            </a:fld>
            <a:endParaRPr lang="en-US" dirty="0"/>
          </a:p>
        </p:txBody>
      </p:sp>
      <p:sp>
        <p:nvSpPr>
          <p:cNvPr id="9" name="TextBox 8">
            <a:extLst>
              <a:ext uri="{FF2B5EF4-FFF2-40B4-BE49-F238E27FC236}">
                <a16:creationId xmlns:a16="http://schemas.microsoft.com/office/drawing/2014/main" id="{35E249C9-AC7B-463F-AD97-28398E983630}"/>
              </a:ext>
            </a:extLst>
          </p:cNvPr>
          <p:cNvSpPr txBox="1"/>
          <p:nvPr/>
        </p:nvSpPr>
        <p:spPr>
          <a:xfrm>
            <a:off x="522884" y="1360229"/>
            <a:ext cx="8515350" cy="4524315"/>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rPr>
              <a:t>What are performance measures?</a:t>
            </a: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Performance measures focus on</a:t>
            </a:r>
            <a:r>
              <a:rPr lang="en-US" sz="1800" b="1" u="sng" dirty="0">
                <a:effectLst/>
                <a:latin typeface="Calibri" panose="020F0502020204030204" pitchFamily="34" charset="0"/>
              </a:rPr>
              <a:t> results and/or accomplishments</a:t>
            </a:r>
            <a:r>
              <a:rPr lang="en-US" sz="1800" dirty="0">
                <a:effectLst/>
                <a:latin typeface="Calibri" panose="020F0502020204030204" pitchFamily="34" charset="0"/>
              </a:rPr>
              <a:t> and should be </a:t>
            </a:r>
            <a:r>
              <a:rPr lang="en-US" sz="1800" b="1" u="sng" dirty="0">
                <a:effectLst/>
                <a:latin typeface="Calibri" panose="020F0502020204030204" pitchFamily="34" charset="0"/>
              </a:rPr>
              <a:t>a way to assess the effectiveness of programs. </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Information should relate back to the goals of the state and the overall department</a:t>
            </a:r>
          </a:p>
          <a:p>
            <a:pPr marL="0" marR="0">
              <a:spcBef>
                <a:spcPts val="0"/>
              </a:spcBef>
              <a:spcAft>
                <a:spcPts val="0"/>
              </a:spcAft>
            </a:pPr>
            <a:endParaRPr lang="en-US" sz="1800" dirty="0">
              <a:effectLst/>
              <a:latin typeface="Calibri" panose="020F0502020204030204" pitchFamily="34" charset="0"/>
            </a:endParaRPr>
          </a:p>
          <a:p>
            <a:r>
              <a:rPr lang="en-US" sz="1800" dirty="0">
                <a:effectLst/>
                <a:latin typeface="Calibri" panose="020F0502020204030204" pitchFamily="34" charset="0"/>
              </a:rPr>
              <a:t>Ideally, all agencies should be able to provide performance measures for all the programs. </a:t>
            </a:r>
          </a:p>
          <a:p>
            <a:endParaRPr lang="en-US" dirty="0">
              <a:latin typeface="Calibri" panose="020F0502020204030204" pitchFamily="34" charset="0"/>
            </a:endParaRPr>
          </a:p>
          <a:p>
            <a:r>
              <a:rPr lang="en-US" sz="1800" dirty="0">
                <a:effectLst/>
                <a:latin typeface="Calibri" panose="020F0502020204030204" pitchFamily="34" charset="0"/>
              </a:rPr>
              <a:t>Ensure data is easily collectable for your agency and that the data is relevant to program objectives.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 data is provided for the Prior Year Actual, Current Budgeted Year, and Next Fiscal Year's Target.</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ndParaRPr>
          </a:p>
        </p:txBody>
      </p:sp>
    </p:spTree>
    <p:extLst>
      <p:ext uri="{BB962C8B-B14F-4D97-AF65-F5344CB8AC3E}">
        <p14:creationId xmlns:p14="http://schemas.microsoft.com/office/powerpoint/2010/main" val="313930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AR10 – performance measures</a:t>
            </a:r>
          </a:p>
        </p:txBody>
      </p:sp>
      <p:sp>
        <p:nvSpPr>
          <p:cNvPr id="4" name="Slide Number Placeholder 3">
            <a:extLst>
              <a:ext uri="{FF2B5EF4-FFF2-40B4-BE49-F238E27FC236}">
                <a16:creationId xmlns:a16="http://schemas.microsoft.com/office/drawing/2014/main" id="{E5B014A1-82C0-4AB5-ADCC-A863ACE5293B}"/>
              </a:ext>
            </a:extLst>
          </p:cNvPr>
          <p:cNvSpPr>
            <a:spLocks noGrp="1"/>
          </p:cNvSpPr>
          <p:nvPr>
            <p:ph type="sldNum" sz="quarter" idx="12"/>
          </p:nvPr>
        </p:nvSpPr>
        <p:spPr/>
        <p:txBody>
          <a:bodyPr/>
          <a:lstStyle/>
          <a:p>
            <a:fld id="{539C116E-6622-4E9F-B1F2-EEA583149DC5}" type="slidenum">
              <a:rPr lang="en-US" smtClean="0"/>
              <a:t>15</a:t>
            </a:fld>
            <a:endParaRPr lang="en-US" dirty="0"/>
          </a:p>
        </p:txBody>
      </p:sp>
      <p:sp>
        <p:nvSpPr>
          <p:cNvPr id="7" name="TextBox 6">
            <a:extLst>
              <a:ext uri="{FF2B5EF4-FFF2-40B4-BE49-F238E27FC236}">
                <a16:creationId xmlns:a16="http://schemas.microsoft.com/office/drawing/2014/main" id="{9E8A7A08-45AB-4434-A1BB-90491208AFEC}"/>
              </a:ext>
            </a:extLst>
          </p:cNvPr>
          <p:cNvSpPr txBox="1"/>
          <p:nvPr/>
        </p:nvSpPr>
        <p:spPr>
          <a:xfrm>
            <a:off x="314324" y="1367523"/>
            <a:ext cx="9480605" cy="1754326"/>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rPr>
              <a:t>What are performance measures?</a:t>
            </a:r>
            <a:endParaRPr lang="en-US" sz="1800" dirty="0">
              <a:effectLst/>
              <a:latin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All key measures will fall under the categories of: Output, Efficiency, and/or Effectiveness.</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rPr>
              <a:t>Categories selected as summary budget objects in budget development.</a:t>
            </a:r>
            <a:r>
              <a:rPr lang="en-US" sz="1800" dirty="0">
                <a:effectLst/>
                <a:latin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You don't have to use all three categories.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You can put more than one measure under any category.</a:t>
            </a:r>
          </a:p>
          <a:p>
            <a:pPr marL="0" marR="0">
              <a:spcBef>
                <a:spcPts val="0"/>
              </a:spcBef>
              <a:spcAft>
                <a:spcPts val="0"/>
              </a:spcAft>
            </a:pPr>
            <a:r>
              <a:rPr lang="en-US" sz="1800" dirty="0">
                <a:effectLst/>
                <a:latin typeface="Calibri" panose="020F0502020204030204" pitchFamily="34" charset="0"/>
              </a:rPr>
              <a:t> </a:t>
            </a:r>
          </a:p>
        </p:txBody>
      </p:sp>
      <p:cxnSp>
        <p:nvCxnSpPr>
          <p:cNvPr id="10" name="Straight Arrow Connector 9">
            <a:extLst>
              <a:ext uri="{FF2B5EF4-FFF2-40B4-BE49-F238E27FC236}">
                <a16:creationId xmlns:a16="http://schemas.microsoft.com/office/drawing/2014/main" id="{25558B7F-32DD-4AAB-A97A-EA9AAB7D7F95}"/>
              </a:ext>
            </a:extLst>
          </p:cNvPr>
          <p:cNvCxnSpPr/>
          <p:nvPr/>
        </p:nvCxnSpPr>
        <p:spPr>
          <a:xfrm>
            <a:off x="1495586" y="3503925"/>
            <a:ext cx="0" cy="82296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C816CFB-4756-431C-A2EC-258B249DD6BF}"/>
              </a:ext>
            </a:extLst>
          </p:cNvPr>
          <p:cNvSpPr txBox="1"/>
          <p:nvPr/>
        </p:nvSpPr>
        <p:spPr>
          <a:xfrm>
            <a:off x="1381974" y="3209095"/>
            <a:ext cx="7508916" cy="369332"/>
          </a:xfrm>
          <a:prstGeom prst="rect">
            <a:avLst/>
          </a:prstGeom>
          <a:noFill/>
        </p:spPr>
        <p:txBody>
          <a:bodyPr wrap="square" rtlCol="0">
            <a:spAutoFit/>
          </a:bodyPr>
          <a:lstStyle/>
          <a:p>
            <a:r>
              <a:rPr lang="en-US" dirty="0"/>
              <a:t>Performance measures Tab in AR10 form</a:t>
            </a:r>
          </a:p>
        </p:txBody>
      </p:sp>
      <p:pic>
        <p:nvPicPr>
          <p:cNvPr id="14" name="Picture 13">
            <a:extLst>
              <a:ext uri="{FF2B5EF4-FFF2-40B4-BE49-F238E27FC236}">
                <a16:creationId xmlns:a16="http://schemas.microsoft.com/office/drawing/2014/main" id="{699DBE8C-D2E6-42EA-9ADE-52BB6DCB9220}"/>
              </a:ext>
            </a:extLst>
          </p:cNvPr>
          <p:cNvPicPr>
            <a:picLocks noChangeAspect="1"/>
          </p:cNvPicPr>
          <p:nvPr/>
        </p:nvPicPr>
        <p:blipFill rotWithShape="1">
          <a:blip r:embed="rId3"/>
          <a:srcRect t="11886" b="50000"/>
          <a:stretch/>
        </p:blipFill>
        <p:spPr>
          <a:xfrm>
            <a:off x="0" y="4380271"/>
            <a:ext cx="9144000" cy="1887794"/>
          </a:xfrm>
          <a:prstGeom prst="rect">
            <a:avLst/>
          </a:prstGeom>
        </p:spPr>
      </p:pic>
    </p:spTree>
    <p:extLst>
      <p:ext uri="{BB962C8B-B14F-4D97-AF65-F5344CB8AC3E}">
        <p14:creationId xmlns:p14="http://schemas.microsoft.com/office/powerpoint/2010/main" val="193625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EADBC74-1B6D-45E8-B3F3-1791D0FF5D57}"/>
              </a:ext>
            </a:extLst>
          </p:cNvPr>
          <p:cNvPicPr>
            <a:picLocks noChangeAspect="1"/>
          </p:cNvPicPr>
          <p:nvPr/>
        </p:nvPicPr>
        <p:blipFill rotWithShape="1">
          <a:blip r:embed="rId3"/>
          <a:srcRect t="11440" b="51862"/>
          <a:stretch/>
        </p:blipFill>
        <p:spPr>
          <a:xfrm>
            <a:off x="0" y="1996026"/>
            <a:ext cx="9144000" cy="1817649"/>
          </a:xfrm>
          <a:prstGeom prst="rect">
            <a:avLst/>
          </a:prstGeom>
        </p:spPr>
      </p:pic>
      <p:sp>
        <p:nvSpPr>
          <p:cNvPr id="2" name="Title 1"/>
          <p:cNvSpPr>
            <a:spLocks noGrp="1"/>
          </p:cNvSpPr>
          <p:nvPr>
            <p:ph type="title"/>
          </p:nvPr>
        </p:nvSpPr>
        <p:spPr/>
        <p:txBody>
          <a:bodyPr>
            <a:normAutofit/>
          </a:bodyPr>
          <a:lstStyle/>
          <a:p>
            <a:pPr algn="ctr"/>
            <a:r>
              <a:rPr lang="en-US" sz="4000" dirty="0"/>
              <a:t>AR10- Performance measures tab</a:t>
            </a:r>
          </a:p>
        </p:txBody>
      </p:sp>
      <p:cxnSp>
        <p:nvCxnSpPr>
          <p:cNvPr id="12" name="Straight Arrow Connector 11">
            <a:extLst>
              <a:ext uri="{FF2B5EF4-FFF2-40B4-BE49-F238E27FC236}">
                <a16:creationId xmlns:a16="http://schemas.microsoft.com/office/drawing/2014/main" id="{BB0C5B5D-C5F0-4264-9EAD-3C863D5F55EA}"/>
              </a:ext>
            </a:extLst>
          </p:cNvPr>
          <p:cNvCxnSpPr/>
          <p:nvPr/>
        </p:nvCxnSpPr>
        <p:spPr>
          <a:xfrm flipV="1">
            <a:off x="7233000" y="3572976"/>
            <a:ext cx="0" cy="102288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3F2D9E5C-33BA-404E-8504-531FA083825B}"/>
              </a:ext>
            </a:extLst>
          </p:cNvPr>
          <p:cNvCxnSpPr>
            <a:cxnSpLocks/>
          </p:cNvCxnSpPr>
          <p:nvPr/>
        </p:nvCxnSpPr>
        <p:spPr>
          <a:xfrm flipV="1">
            <a:off x="5786157" y="3650226"/>
            <a:ext cx="536017" cy="94563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2" name="Right Brace 21">
            <a:extLst>
              <a:ext uri="{FF2B5EF4-FFF2-40B4-BE49-F238E27FC236}">
                <a16:creationId xmlns:a16="http://schemas.microsoft.com/office/drawing/2014/main" id="{4E957E40-F03A-4CBD-B90F-46DF4EC1B06E}"/>
              </a:ext>
            </a:extLst>
          </p:cNvPr>
          <p:cNvSpPr/>
          <p:nvPr/>
        </p:nvSpPr>
        <p:spPr>
          <a:xfrm rot="-5400000">
            <a:off x="4998655" y="2270366"/>
            <a:ext cx="818525" cy="1096630"/>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Right Brace 22">
            <a:extLst>
              <a:ext uri="{FF2B5EF4-FFF2-40B4-BE49-F238E27FC236}">
                <a16:creationId xmlns:a16="http://schemas.microsoft.com/office/drawing/2014/main" id="{CA529093-D59C-4D19-BA07-7B1555E14390}"/>
              </a:ext>
            </a:extLst>
          </p:cNvPr>
          <p:cNvSpPr/>
          <p:nvPr/>
        </p:nvSpPr>
        <p:spPr>
          <a:xfrm rot="-5400000">
            <a:off x="7974087" y="2353146"/>
            <a:ext cx="734727" cy="939373"/>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ACE0AF8-9EAE-4790-B0C1-004F4341FE2D}"/>
              </a:ext>
            </a:extLst>
          </p:cNvPr>
          <p:cNvSpPr txBox="1"/>
          <p:nvPr/>
        </p:nvSpPr>
        <p:spPr>
          <a:xfrm>
            <a:off x="2591675" y="4684626"/>
            <a:ext cx="1670884" cy="923330"/>
          </a:xfrm>
          <a:prstGeom prst="rect">
            <a:avLst/>
          </a:prstGeom>
          <a:noFill/>
        </p:spPr>
        <p:txBody>
          <a:bodyPr wrap="square" rtlCol="0">
            <a:spAutoFit/>
          </a:bodyPr>
          <a:lstStyle/>
          <a:p>
            <a:r>
              <a:rPr lang="en-US" dirty="0"/>
              <a:t>Description of key measure (brief!)</a:t>
            </a:r>
          </a:p>
        </p:txBody>
      </p:sp>
      <p:sp>
        <p:nvSpPr>
          <p:cNvPr id="25" name="TextBox 24">
            <a:extLst>
              <a:ext uri="{FF2B5EF4-FFF2-40B4-BE49-F238E27FC236}">
                <a16:creationId xmlns:a16="http://schemas.microsoft.com/office/drawing/2014/main" id="{9EF9FDAE-2D58-47ED-A16E-93A8BC29D11E}"/>
              </a:ext>
            </a:extLst>
          </p:cNvPr>
          <p:cNvSpPr txBox="1"/>
          <p:nvPr/>
        </p:nvSpPr>
        <p:spPr>
          <a:xfrm>
            <a:off x="6776229" y="4532405"/>
            <a:ext cx="1650961" cy="1384995"/>
          </a:xfrm>
          <a:prstGeom prst="rect">
            <a:avLst/>
          </a:prstGeom>
          <a:noFill/>
        </p:spPr>
        <p:txBody>
          <a:bodyPr wrap="square" rtlCol="0">
            <a:spAutoFit/>
          </a:bodyPr>
          <a:lstStyle/>
          <a:p>
            <a:r>
              <a:rPr lang="en-US" sz="1400" dirty="0"/>
              <a:t>Narrative program number (MUST request new one from </a:t>
            </a:r>
            <a:r>
              <a:rPr lang="en-US" sz="1400" dirty="0" err="1"/>
              <a:t>wvOASIS</a:t>
            </a:r>
            <a:r>
              <a:rPr lang="en-US" sz="1400" dirty="0"/>
              <a:t>. DO NOT reuse old codes!)</a:t>
            </a:r>
          </a:p>
        </p:txBody>
      </p:sp>
      <p:sp>
        <p:nvSpPr>
          <p:cNvPr id="26" name="TextBox 25">
            <a:extLst>
              <a:ext uri="{FF2B5EF4-FFF2-40B4-BE49-F238E27FC236}">
                <a16:creationId xmlns:a16="http://schemas.microsoft.com/office/drawing/2014/main" id="{A9FB3F8A-F76E-41CF-8852-AE277F6A75FD}"/>
              </a:ext>
            </a:extLst>
          </p:cNvPr>
          <p:cNvSpPr txBox="1"/>
          <p:nvPr/>
        </p:nvSpPr>
        <p:spPr>
          <a:xfrm>
            <a:off x="4671213" y="1868681"/>
            <a:ext cx="1650961" cy="307777"/>
          </a:xfrm>
          <a:prstGeom prst="rect">
            <a:avLst/>
          </a:prstGeom>
          <a:noFill/>
        </p:spPr>
        <p:txBody>
          <a:bodyPr wrap="square" rtlCol="0">
            <a:spAutoFit/>
          </a:bodyPr>
          <a:lstStyle/>
          <a:p>
            <a:r>
              <a:rPr lang="en-US" sz="1400" dirty="0"/>
              <a:t>Org, fund, </a:t>
            </a:r>
            <a:r>
              <a:rPr lang="en-US" sz="1400" dirty="0" err="1"/>
              <a:t>appro</a:t>
            </a:r>
            <a:r>
              <a:rPr lang="en-US" sz="1400" dirty="0"/>
              <a:t> #</a:t>
            </a:r>
          </a:p>
        </p:txBody>
      </p:sp>
      <p:sp>
        <p:nvSpPr>
          <p:cNvPr id="27" name="TextBox 26">
            <a:extLst>
              <a:ext uri="{FF2B5EF4-FFF2-40B4-BE49-F238E27FC236}">
                <a16:creationId xmlns:a16="http://schemas.microsoft.com/office/drawing/2014/main" id="{2D77D5A4-7750-4096-86B4-0AC96CB1B71C}"/>
              </a:ext>
            </a:extLst>
          </p:cNvPr>
          <p:cNvSpPr txBox="1"/>
          <p:nvPr/>
        </p:nvSpPr>
        <p:spPr>
          <a:xfrm>
            <a:off x="4859602" y="4532405"/>
            <a:ext cx="1650961" cy="954107"/>
          </a:xfrm>
          <a:prstGeom prst="rect">
            <a:avLst/>
          </a:prstGeom>
          <a:noFill/>
        </p:spPr>
        <p:txBody>
          <a:bodyPr wrap="square" rtlCol="0">
            <a:spAutoFit/>
          </a:bodyPr>
          <a:lstStyle/>
          <a:p>
            <a:r>
              <a:rPr lang="en-US" sz="1400" dirty="0"/>
              <a:t>Right click to select key measure category object (next slide)</a:t>
            </a:r>
          </a:p>
        </p:txBody>
      </p:sp>
      <p:sp>
        <p:nvSpPr>
          <p:cNvPr id="28" name="TextBox 27">
            <a:extLst>
              <a:ext uri="{FF2B5EF4-FFF2-40B4-BE49-F238E27FC236}">
                <a16:creationId xmlns:a16="http://schemas.microsoft.com/office/drawing/2014/main" id="{87B7F0B2-9EAA-4EDD-A414-9E1C7602A80E}"/>
              </a:ext>
            </a:extLst>
          </p:cNvPr>
          <p:cNvSpPr txBox="1"/>
          <p:nvPr/>
        </p:nvSpPr>
        <p:spPr>
          <a:xfrm>
            <a:off x="7902815" y="1633097"/>
            <a:ext cx="1217549" cy="738664"/>
          </a:xfrm>
          <a:prstGeom prst="rect">
            <a:avLst/>
          </a:prstGeom>
          <a:noFill/>
        </p:spPr>
        <p:txBody>
          <a:bodyPr wrap="square" rtlCol="0">
            <a:spAutoFit/>
          </a:bodyPr>
          <a:lstStyle/>
          <a:p>
            <a:r>
              <a:rPr lang="en-US" sz="1400" b="1" dirty="0"/>
              <a:t>Data for 3 budget cycle years</a:t>
            </a:r>
          </a:p>
        </p:txBody>
      </p:sp>
      <p:cxnSp>
        <p:nvCxnSpPr>
          <p:cNvPr id="34" name="Straight Arrow Connector 33">
            <a:extLst>
              <a:ext uri="{FF2B5EF4-FFF2-40B4-BE49-F238E27FC236}">
                <a16:creationId xmlns:a16="http://schemas.microsoft.com/office/drawing/2014/main" id="{A54914B1-BA31-47EB-9641-410D7E294DEB}"/>
              </a:ext>
            </a:extLst>
          </p:cNvPr>
          <p:cNvCxnSpPr/>
          <p:nvPr/>
        </p:nvCxnSpPr>
        <p:spPr>
          <a:xfrm flipV="1">
            <a:off x="3270600" y="3650226"/>
            <a:ext cx="0" cy="102288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83991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56296B-1376-4A0A-A90B-9914C6670B73}"/>
              </a:ext>
            </a:extLst>
          </p:cNvPr>
          <p:cNvPicPr>
            <a:picLocks noChangeAspect="1"/>
          </p:cNvPicPr>
          <p:nvPr/>
        </p:nvPicPr>
        <p:blipFill rotWithShape="1">
          <a:blip r:embed="rId3"/>
          <a:srcRect l="23050" t="23794" r="22374" b="15971"/>
          <a:stretch/>
        </p:blipFill>
        <p:spPr>
          <a:xfrm>
            <a:off x="2851252" y="1561241"/>
            <a:ext cx="6248503" cy="3735518"/>
          </a:xfrm>
          <a:prstGeom prst="rect">
            <a:avLst/>
          </a:prstGeom>
        </p:spPr>
      </p:pic>
      <p:sp>
        <p:nvSpPr>
          <p:cNvPr id="2" name="Title 1"/>
          <p:cNvSpPr>
            <a:spLocks noGrp="1"/>
          </p:cNvSpPr>
          <p:nvPr>
            <p:ph type="title"/>
          </p:nvPr>
        </p:nvSpPr>
        <p:spPr/>
        <p:txBody>
          <a:bodyPr>
            <a:normAutofit/>
          </a:bodyPr>
          <a:lstStyle/>
          <a:p>
            <a:pPr algn="ctr"/>
            <a:r>
              <a:rPr lang="en-US" sz="4000" dirty="0"/>
              <a:t>AR10 Summary budget objects</a:t>
            </a:r>
          </a:p>
        </p:txBody>
      </p:sp>
      <p:sp>
        <p:nvSpPr>
          <p:cNvPr id="6" name="Content Placeholder 5">
            <a:extLst>
              <a:ext uri="{FF2B5EF4-FFF2-40B4-BE49-F238E27FC236}">
                <a16:creationId xmlns:a16="http://schemas.microsoft.com/office/drawing/2014/main" id="{F07238A9-59D5-4081-B3DD-C55383F323FD}"/>
              </a:ext>
            </a:extLst>
          </p:cNvPr>
          <p:cNvSpPr>
            <a:spLocks noGrp="1"/>
          </p:cNvSpPr>
          <p:nvPr>
            <p:ph idx="1"/>
          </p:nvPr>
        </p:nvSpPr>
        <p:spPr>
          <a:xfrm>
            <a:off x="162232" y="1561241"/>
            <a:ext cx="2853813" cy="4896903"/>
          </a:xfrm>
        </p:spPr>
        <p:txBody>
          <a:bodyPr>
            <a:normAutofit/>
          </a:bodyPr>
          <a:lstStyle/>
          <a:p>
            <a:r>
              <a:rPr lang="en-US" dirty="0"/>
              <a:t>Right click</a:t>
            </a:r>
          </a:p>
          <a:p>
            <a:r>
              <a:rPr lang="en-US" dirty="0"/>
              <a:t>Hit search</a:t>
            </a:r>
          </a:p>
          <a:p>
            <a:r>
              <a:rPr lang="en-US" dirty="0"/>
              <a:t>Three object codes available</a:t>
            </a:r>
          </a:p>
        </p:txBody>
      </p:sp>
    </p:spTree>
    <p:extLst>
      <p:ext uri="{BB962C8B-B14F-4D97-AF65-F5344CB8AC3E}">
        <p14:creationId xmlns:p14="http://schemas.microsoft.com/office/powerpoint/2010/main" val="392565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AR10 DEMO</a:t>
            </a:r>
          </a:p>
        </p:txBody>
      </p:sp>
      <p:pic>
        <p:nvPicPr>
          <p:cNvPr id="7" name="Picture 6">
            <a:extLst>
              <a:ext uri="{FF2B5EF4-FFF2-40B4-BE49-F238E27FC236}">
                <a16:creationId xmlns:a16="http://schemas.microsoft.com/office/drawing/2014/main" id="{E9F3C8E8-9F25-4D25-9509-CD225C076CF2}"/>
              </a:ext>
            </a:extLst>
          </p:cNvPr>
          <p:cNvPicPr>
            <a:picLocks noChangeAspect="1"/>
          </p:cNvPicPr>
          <p:nvPr/>
        </p:nvPicPr>
        <p:blipFill rotWithShape="1">
          <a:blip r:embed="rId3"/>
          <a:srcRect l="50000" b="18738"/>
          <a:stretch/>
        </p:blipFill>
        <p:spPr>
          <a:xfrm>
            <a:off x="239150" y="1809367"/>
            <a:ext cx="8368419" cy="3831777"/>
          </a:xfrm>
          <a:prstGeom prst="rect">
            <a:avLst/>
          </a:prstGeom>
        </p:spPr>
      </p:pic>
    </p:spTree>
    <p:extLst>
      <p:ext uri="{BB962C8B-B14F-4D97-AF65-F5344CB8AC3E}">
        <p14:creationId xmlns:p14="http://schemas.microsoft.com/office/powerpoint/2010/main" val="1825097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
        <p:nvSpPr>
          <p:cNvPr id="3" name="Content Placeholder 2"/>
          <p:cNvSpPr>
            <a:spLocks noGrp="1"/>
          </p:cNvSpPr>
          <p:nvPr>
            <p:ph idx="1"/>
          </p:nvPr>
        </p:nvSpPr>
        <p:spPr/>
        <p:txBody>
          <a:bodyPr>
            <a:normAutofit fontScale="92500" lnSpcReduction="20000"/>
          </a:bodyPr>
          <a:lstStyle/>
          <a:p>
            <a:r>
              <a:rPr lang="en-US" dirty="0"/>
              <a:t>Email questions to </a:t>
            </a:r>
          </a:p>
          <a:p>
            <a:pPr marL="0" indent="0">
              <a:buNone/>
            </a:pPr>
            <a:endParaRPr lang="en-US" dirty="0"/>
          </a:p>
          <a:p>
            <a:pPr lvl="1"/>
            <a:r>
              <a:rPr lang="en-US">
                <a:hlinkClick r:id="rId3"/>
              </a:rPr>
              <a:t>State.Budget.Office</a:t>
            </a:r>
            <a:r>
              <a:rPr lang="en-US" dirty="0">
                <a:hlinkClick r:id="rId3"/>
              </a:rPr>
              <a:t>@wv.gov</a:t>
            </a:r>
            <a:endParaRPr lang="en-US" dirty="0"/>
          </a:p>
          <a:p>
            <a:pPr lvl="1"/>
            <a:r>
              <a:rPr lang="en-US" dirty="0"/>
              <a:t>Your analyst</a:t>
            </a:r>
          </a:p>
          <a:p>
            <a:pPr marL="457200" lvl="1" indent="0">
              <a:buNone/>
            </a:pPr>
            <a:endParaRPr lang="en-US" dirty="0"/>
          </a:p>
          <a:p>
            <a:endParaRPr lang="en-US" dirty="0"/>
          </a:p>
          <a:p>
            <a:r>
              <a:rPr lang="en-US" dirty="0"/>
              <a:t>SBO Instructions: </a:t>
            </a:r>
            <a:r>
              <a:rPr lang="en-US" dirty="0">
                <a:hlinkClick r:id="rId4"/>
              </a:rPr>
              <a:t>https://budget.wv.gov/stateagencyforms/AR/Pages/default.aspx</a:t>
            </a:r>
            <a:endParaRPr lang="en-US" dirty="0"/>
          </a:p>
          <a:p>
            <a:r>
              <a:rPr lang="en-US" dirty="0" err="1"/>
              <a:t>wvOASIS</a:t>
            </a:r>
            <a:r>
              <a:rPr lang="en-US" dirty="0"/>
              <a:t> Instructions: </a:t>
            </a:r>
            <a:r>
              <a:rPr lang="en-US" dirty="0">
                <a:hlinkClick r:id="rId5"/>
              </a:rPr>
              <a:t>https://myapps.wvsao.gov/apps/myOASIS/EnterpriseReadiness/Training/Default.aspx</a:t>
            </a:r>
            <a:endParaRPr lang="en-US" dirty="0"/>
          </a:p>
        </p:txBody>
      </p:sp>
      <p:sp>
        <p:nvSpPr>
          <p:cNvPr id="4" name="Slide Number Placeholder 3">
            <a:extLst>
              <a:ext uri="{FF2B5EF4-FFF2-40B4-BE49-F238E27FC236}">
                <a16:creationId xmlns:a16="http://schemas.microsoft.com/office/drawing/2014/main" id="{2A978CD7-73EE-48D0-A394-BA3E2A27E123}"/>
              </a:ext>
            </a:extLst>
          </p:cNvPr>
          <p:cNvSpPr>
            <a:spLocks noGrp="1"/>
          </p:cNvSpPr>
          <p:nvPr>
            <p:ph type="sldNum" sz="quarter" idx="12"/>
          </p:nvPr>
        </p:nvSpPr>
        <p:spPr/>
        <p:txBody>
          <a:bodyPr/>
          <a:lstStyle/>
          <a:p>
            <a:fld id="{539C116E-6622-4E9F-B1F2-EEA583149DC5}" type="slidenum">
              <a:rPr lang="en-US" smtClean="0"/>
              <a:t>19</a:t>
            </a:fld>
            <a:endParaRPr lang="en-US" dirty="0"/>
          </a:p>
        </p:txBody>
      </p:sp>
    </p:spTree>
    <p:extLst>
      <p:ext uri="{BB962C8B-B14F-4D97-AF65-F5344CB8AC3E}">
        <p14:creationId xmlns:p14="http://schemas.microsoft.com/office/powerpoint/2010/main" val="177121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What’s happening?</a:t>
            </a:r>
          </a:p>
        </p:txBody>
      </p:sp>
      <p:sp>
        <p:nvSpPr>
          <p:cNvPr id="5" name="Content Placeholder 4">
            <a:extLst>
              <a:ext uri="{FF2B5EF4-FFF2-40B4-BE49-F238E27FC236}">
                <a16:creationId xmlns:a16="http://schemas.microsoft.com/office/drawing/2014/main" id="{355F83DD-8D51-4D81-A67C-F0292AB2AAC2}"/>
              </a:ext>
            </a:extLst>
          </p:cNvPr>
          <p:cNvSpPr>
            <a:spLocks noGrp="1"/>
          </p:cNvSpPr>
          <p:nvPr>
            <p:ph idx="1"/>
          </p:nvPr>
        </p:nvSpPr>
        <p:spPr/>
        <p:txBody>
          <a:bodyPr/>
          <a:lstStyle/>
          <a:p>
            <a:pPr marL="0" marR="0" indent="0">
              <a:spcBef>
                <a:spcPts val="0"/>
              </a:spcBef>
              <a:spcAft>
                <a:spcPts val="0"/>
              </a:spcAft>
              <a:buNone/>
            </a:pPr>
            <a:r>
              <a:rPr lang="en-US" sz="1800" dirty="0">
                <a:effectLst/>
                <a:latin typeface="Calibri" panose="020F0502020204030204" pitchFamily="34" charset="0"/>
              </a:rPr>
              <a:t>In an effort to streamline the appropriation request process for the State Budget Office and agencies, we're changing how agencies will submit the Budget Narratives for Volume II of the Executive Budget Documents.</a:t>
            </a:r>
          </a:p>
          <a:p>
            <a:pPr marL="0" marR="0" indent="0">
              <a:spcBef>
                <a:spcPts val="0"/>
              </a:spcBef>
              <a:spcAft>
                <a:spcPts val="0"/>
              </a:spcAft>
              <a:buNone/>
            </a:pPr>
            <a:endParaRPr lang="en-US" sz="1800" dirty="0">
              <a:effectLst/>
              <a:latin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rPr>
              <a:t>The entire process will now be in </a:t>
            </a:r>
            <a:r>
              <a:rPr lang="en-US" sz="1800" dirty="0" err="1">
                <a:effectLst/>
                <a:latin typeface="Calibri" panose="020F0502020204030204" pitchFamily="34" charset="0"/>
              </a:rPr>
              <a:t>wvOASIS</a:t>
            </a:r>
            <a:r>
              <a:rPr lang="en-US" sz="1800" dirty="0">
                <a:effectLst/>
                <a:latin typeface="Calibri" panose="020F0502020204030204" pitchFamily="34" charset="0"/>
              </a:rPr>
              <a:t> using forms that agencies are already familiar with, the AR1 and the AR10.</a:t>
            </a:r>
          </a:p>
          <a:p>
            <a:pPr marL="0" marR="0" indent="0">
              <a:spcBef>
                <a:spcPts val="0"/>
              </a:spcBef>
              <a:spcAft>
                <a:spcPts val="0"/>
              </a:spcAft>
              <a:buNone/>
            </a:pPr>
            <a:endParaRPr lang="en-US" sz="1800" dirty="0">
              <a:effectLst/>
              <a:latin typeface="Calibri" panose="020F0502020204030204" pitchFamily="34" charset="0"/>
            </a:endParaRPr>
          </a:p>
          <a:p>
            <a:pPr marL="0" indent="0">
              <a:buNone/>
            </a:pPr>
            <a:r>
              <a:rPr lang="en-US" dirty="0"/>
              <a:t>I fear change!</a:t>
            </a:r>
          </a:p>
          <a:p>
            <a:pPr marL="0" marR="0" indent="0">
              <a:spcBef>
                <a:spcPts val="0"/>
              </a:spcBef>
              <a:spcAft>
                <a:spcPts val="0"/>
              </a:spcAft>
              <a:buNone/>
            </a:pPr>
            <a:endParaRPr lang="en-US" sz="1800" dirty="0">
              <a:effectLst/>
              <a:latin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rPr>
              <a:t>We’ve tried to keep the adjustments minimal. There may be a slight learning curve but we’re hoping agencies will find this process to be smoother than emailing a bunch of word documents and pdfs.</a:t>
            </a:r>
          </a:p>
        </p:txBody>
      </p:sp>
      <p:sp>
        <p:nvSpPr>
          <p:cNvPr id="4" name="Slide Number Placeholder 3">
            <a:extLst>
              <a:ext uri="{FF2B5EF4-FFF2-40B4-BE49-F238E27FC236}">
                <a16:creationId xmlns:a16="http://schemas.microsoft.com/office/drawing/2014/main" id="{D8C10280-2BDD-441D-889C-B38DCA01A35E}"/>
              </a:ext>
            </a:extLst>
          </p:cNvPr>
          <p:cNvSpPr>
            <a:spLocks noGrp="1"/>
          </p:cNvSpPr>
          <p:nvPr>
            <p:ph type="sldNum" sz="quarter" idx="12"/>
          </p:nvPr>
        </p:nvSpPr>
        <p:spPr/>
        <p:txBody>
          <a:bodyPr/>
          <a:lstStyle/>
          <a:p>
            <a:fld id="{539C116E-6622-4E9F-B1F2-EEA583149DC5}" type="slidenum">
              <a:rPr lang="en-US" smtClean="0"/>
              <a:t>2</a:t>
            </a:fld>
            <a:endParaRPr lang="en-US" dirty="0"/>
          </a:p>
        </p:txBody>
      </p:sp>
    </p:spTree>
    <p:extLst>
      <p:ext uri="{BB962C8B-B14F-4D97-AF65-F5344CB8AC3E}">
        <p14:creationId xmlns:p14="http://schemas.microsoft.com/office/powerpoint/2010/main" val="76673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What’s changed – an overview</a:t>
            </a:r>
          </a:p>
        </p:txBody>
      </p:sp>
      <p:sp>
        <p:nvSpPr>
          <p:cNvPr id="5" name="Content Placeholder 4">
            <a:extLst>
              <a:ext uri="{FF2B5EF4-FFF2-40B4-BE49-F238E27FC236}">
                <a16:creationId xmlns:a16="http://schemas.microsoft.com/office/drawing/2014/main" id="{355F83DD-8D51-4D81-A67C-F0292AB2AAC2}"/>
              </a:ext>
            </a:extLst>
          </p:cNvPr>
          <p:cNvSpPr>
            <a:spLocks noGrp="1"/>
          </p:cNvSpPr>
          <p:nvPr>
            <p:ph idx="1"/>
          </p:nvPr>
        </p:nvSpPr>
        <p:spPr/>
        <p:txBody>
          <a:bodyPr>
            <a:normAutofit/>
          </a:bodyPr>
          <a:lstStyle/>
          <a:p>
            <a:r>
              <a:rPr lang="en-US" dirty="0"/>
              <a:t>Information required for narratives</a:t>
            </a:r>
          </a:p>
          <a:p>
            <a:pPr lvl="1"/>
            <a:r>
              <a:rPr lang="en-US" dirty="0"/>
              <a:t>AR1 in Budget Development </a:t>
            </a:r>
          </a:p>
          <a:p>
            <a:pPr lvl="1"/>
            <a:r>
              <a:rPr lang="en-US" dirty="0"/>
              <a:t>AR10 (Program narratives) now mandatory</a:t>
            </a:r>
          </a:p>
          <a:p>
            <a:pPr lvl="1"/>
            <a:r>
              <a:rPr lang="en-US" b="1" dirty="0"/>
              <a:t>ALL Departments will be required to fill out AR10</a:t>
            </a:r>
          </a:p>
          <a:p>
            <a:pPr lvl="1"/>
            <a:r>
              <a:rPr lang="en-US" dirty="0"/>
              <a:t>Performance measures tab in AR10</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D8C10280-2BDD-441D-889C-B38DCA01A35E}"/>
              </a:ext>
            </a:extLst>
          </p:cNvPr>
          <p:cNvSpPr>
            <a:spLocks noGrp="1"/>
          </p:cNvSpPr>
          <p:nvPr>
            <p:ph type="sldNum" sz="quarter" idx="12"/>
          </p:nvPr>
        </p:nvSpPr>
        <p:spPr/>
        <p:txBody>
          <a:bodyPr/>
          <a:lstStyle/>
          <a:p>
            <a:fld id="{539C116E-6622-4E9F-B1F2-EEA583149DC5}" type="slidenum">
              <a:rPr lang="en-US" smtClean="0"/>
              <a:t>3</a:t>
            </a:fld>
            <a:endParaRPr lang="en-US" dirty="0"/>
          </a:p>
        </p:txBody>
      </p:sp>
    </p:spTree>
    <p:extLst>
      <p:ext uri="{BB962C8B-B14F-4D97-AF65-F5344CB8AC3E}">
        <p14:creationId xmlns:p14="http://schemas.microsoft.com/office/powerpoint/2010/main" val="57556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5F83DD-8D51-4D81-A67C-F0292AB2AAC2}"/>
              </a:ext>
            </a:extLst>
          </p:cNvPr>
          <p:cNvSpPr>
            <a:spLocks noGrp="1"/>
          </p:cNvSpPr>
          <p:nvPr>
            <p:ph idx="1"/>
          </p:nvPr>
        </p:nvSpPr>
        <p:spPr/>
        <p:txBody>
          <a:bodyPr>
            <a:normAutofit/>
          </a:bodyPr>
          <a:lstStyle/>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D8C10280-2BDD-441D-889C-B38DCA01A35E}"/>
              </a:ext>
            </a:extLst>
          </p:cNvPr>
          <p:cNvSpPr>
            <a:spLocks noGrp="1"/>
          </p:cNvSpPr>
          <p:nvPr>
            <p:ph type="sldNum" sz="quarter" idx="12"/>
          </p:nvPr>
        </p:nvSpPr>
        <p:spPr/>
        <p:txBody>
          <a:bodyPr/>
          <a:lstStyle/>
          <a:p>
            <a:fld id="{539C116E-6622-4E9F-B1F2-EEA583149DC5}" type="slidenum">
              <a:rPr lang="en-US" smtClean="0"/>
              <a:t>4</a:t>
            </a:fld>
            <a:endParaRPr lang="en-US" dirty="0"/>
          </a:p>
        </p:txBody>
      </p:sp>
      <p:pic>
        <p:nvPicPr>
          <p:cNvPr id="7" name="Picture 6">
            <a:extLst>
              <a:ext uri="{FF2B5EF4-FFF2-40B4-BE49-F238E27FC236}">
                <a16:creationId xmlns:a16="http://schemas.microsoft.com/office/drawing/2014/main" id="{01BEBE8C-2651-4DF5-8B99-96282A68A8D1}"/>
              </a:ext>
            </a:extLst>
          </p:cNvPr>
          <p:cNvPicPr>
            <a:picLocks noChangeAspect="1"/>
          </p:cNvPicPr>
          <p:nvPr/>
        </p:nvPicPr>
        <p:blipFill rotWithShape="1">
          <a:blip r:embed="rId3">
            <a:extLst>
              <a:ext uri="{28A0092B-C50C-407E-A947-70E740481C1C}">
                <a14:useLocalDpi xmlns:a14="http://schemas.microsoft.com/office/drawing/2010/main" val="0"/>
              </a:ext>
            </a:extLst>
          </a:blip>
          <a:srcRect t="4483" b="16342"/>
          <a:stretch/>
        </p:blipFill>
        <p:spPr>
          <a:xfrm>
            <a:off x="1286786" y="315870"/>
            <a:ext cx="6384875" cy="6542130"/>
          </a:xfrm>
          <a:prstGeom prst="rect">
            <a:avLst/>
          </a:prstGeom>
        </p:spPr>
      </p:pic>
    </p:spTree>
    <p:extLst>
      <p:ext uri="{BB962C8B-B14F-4D97-AF65-F5344CB8AC3E}">
        <p14:creationId xmlns:p14="http://schemas.microsoft.com/office/powerpoint/2010/main" val="398956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BEBE8C-2651-4DF5-8B99-96282A68A8D1}"/>
              </a:ext>
            </a:extLst>
          </p:cNvPr>
          <p:cNvPicPr>
            <a:picLocks noChangeAspect="1"/>
          </p:cNvPicPr>
          <p:nvPr/>
        </p:nvPicPr>
        <p:blipFill rotWithShape="1">
          <a:blip r:embed="rId4">
            <a:extLst>
              <a:ext uri="{28A0092B-C50C-407E-A947-70E740481C1C}">
                <a14:useLocalDpi xmlns:a14="http://schemas.microsoft.com/office/drawing/2010/main" val="0"/>
              </a:ext>
            </a:extLst>
          </a:blip>
          <a:srcRect t="4454" b="17209"/>
          <a:stretch/>
        </p:blipFill>
        <p:spPr>
          <a:xfrm>
            <a:off x="60299" y="316391"/>
            <a:ext cx="6145640" cy="6230318"/>
          </a:xfrm>
          <a:prstGeom prst="rect">
            <a:avLst/>
          </a:prstGeom>
        </p:spPr>
      </p:pic>
      <p:sp>
        <p:nvSpPr>
          <p:cNvPr id="5" name="Content Placeholder 4">
            <a:extLst>
              <a:ext uri="{FF2B5EF4-FFF2-40B4-BE49-F238E27FC236}">
                <a16:creationId xmlns:a16="http://schemas.microsoft.com/office/drawing/2014/main" id="{355F83DD-8D51-4D81-A67C-F0292AB2AAC2}"/>
              </a:ext>
            </a:extLst>
          </p:cNvPr>
          <p:cNvSpPr>
            <a:spLocks noGrp="1"/>
          </p:cNvSpPr>
          <p:nvPr>
            <p:ph idx="1"/>
          </p:nvPr>
        </p:nvSpPr>
        <p:spPr>
          <a:xfrm>
            <a:off x="628650" y="1398580"/>
            <a:ext cx="7886700" cy="4351338"/>
          </a:xfrm>
        </p:spPr>
        <p:txBody>
          <a:bodyPr>
            <a:normAutofit/>
          </a:bodyPr>
          <a:lstStyle/>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D8C10280-2BDD-441D-889C-B38DCA01A35E}"/>
              </a:ext>
            </a:extLst>
          </p:cNvPr>
          <p:cNvSpPr>
            <a:spLocks noGrp="1"/>
          </p:cNvSpPr>
          <p:nvPr>
            <p:ph type="sldNum" sz="quarter" idx="12"/>
          </p:nvPr>
        </p:nvSpPr>
        <p:spPr/>
        <p:txBody>
          <a:bodyPr/>
          <a:lstStyle/>
          <a:p>
            <a:fld id="{539C116E-6622-4E9F-B1F2-EEA583149DC5}" type="slidenum">
              <a:rPr lang="en-US" smtClean="0"/>
              <a:t>5</a:t>
            </a:fld>
            <a:endParaRPr lang="en-US" dirty="0"/>
          </a:p>
        </p:txBody>
      </p:sp>
      <p:sp>
        <p:nvSpPr>
          <p:cNvPr id="2" name="TextBox 1">
            <a:extLst>
              <a:ext uri="{FF2B5EF4-FFF2-40B4-BE49-F238E27FC236}">
                <a16:creationId xmlns:a16="http://schemas.microsoft.com/office/drawing/2014/main" id="{A0C75A7F-0B96-43B0-AF21-2720C10D6B9D}"/>
              </a:ext>
            </a:extLst>
          </p:cNvPr>
          <p:cNvSpPr txBox="1"/>
          <p:nvPr/>
        </p:nvSpPr>
        <p:spPr>
          <a:xfrm>
            <a:off x="6289942" y="2505670"/>
            <a:ext cx="2704812" cy="923330"/>
          </a:xfrm>
          <a:prstGeom prst="rect">
            <a:avLst/>
          </a:prstGeom>
          <a:noFill/>
        </p:spPr>
        <p:txBody>
          <a:bodyPr wrap="square" rtlCol="0">
            <a:spAutoFit/>
          </a:bodyPr>
          <a:lstStyle/>
          <a:p>
            <a:r>
              <a:rPr lang="en-US" dirty="0"/>
              <a:t>First three sections will pull from AR1 tabs in Budget Development</a:t>
            </a:r>
          </a:p>
        </p:txBody>
      </p:sp>
      <p:cxnSp>
        <p:nvCxnSpPr>
          <p:cNvPr id="6" name="Straight Arrow Connector 5">
            <a:extLst>
              <a:ext uri="{FF2B5EF4-FFF2-40B4-BE49-F238E27FC236}">
                <a16:creationId xmlns:a16="http://schemas.microsoft.com/office/drawing/2014/main" id="{3CFEBA9C-81FB-4B60-921C-1A87004972A9}"/>
              </a:ext>
            </a:extLst>
          </p:cNvPr>
          <p:cNvCxnSpPr/>
          <p:nvPr/>
        </p:nvCxnSpPr>
        <p:spPr>
          <a:xfrm flipH="1">
            <a:off x="5796792" y="2676088"/>
            <a:ext cx="4446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002846EF-BB71-4C14-BDC3-B835FA0B29DC}"/>
              </a:ext>
            </a:extLst>
          </p:cNvPr>
          <p:cNvSpPr txBox="1"/>
          <p:nvPr/>
        </p:nvSpPr>
        <p:spPr>
          <a:xfrm>
            <a:off x="6289943" y="4605556"/>
            <a:ext cx="2225407" cy="923330"/>
          </a:xfrm>
          <a:prstGeom prst="rect">
            <a:avLst/>
          </a:prstGeom>
          <a:noFill/>
        </p:spPr>
        <p:txBody>
          <a:bodyPr wrap="square" rtlCol="0">
            <a:spAutoFit/>
          </a:bodyPr>
          <a:lstStyle/>
          <a:p>
            <a:r>
              <a:rPr lang="en-US" dirty="0"/>
              <a:t>This section will pull from narrative tab in AR10 </a:t>
            </a:r>
          </a:p>
        </p:txBody>
      </p:sp>
      <p:sp>
        <p:nvSpPr>
          <p:cNvPr id="16" name="TextBox 15">
            <a:extLst>
              <a:ext uri="{FF2B5EF4-FFF2-40B4-BE49-F238E27FC236}">
                <a16:creationId xmlns:a16="http://schemas.microsoft.com/office/drawing/2014/main" id="{C19BF29B-9316-40F3-88FE-6D452CF0FC0F}"/>
              </a:ext>
            </a:extLst>
          </p:cNvPr>
          <p:cNvSpPr txBox="1"/>
          <p:nvPr/>
        </p:nvSpPr>
        <p:spPr>
          <a:xfrm>
            <a:off x="6289943" y="5812153"/>
            <a:ext cx="2225407" cy="646331"/>
          </a:xfrm>
          <a:prstGeom prst="rect">
            <a:avLst/>
          </a:prstGeom>
          <a:noFill/>
        </p:spPr>
        <p:txBody>
          <a:bodyPr wrap="square" rtlCol="0">
            <a:spAutoFit/>
          </a:bodyPr>
          <a:lstStyle/>
          <a:p>
            <a:r>
              <a:rPr lang="en-US" dirty="0"/>
              <a:t>New performance measure tab in AR10</a:t>
            </a:r>
          </a:p>
        </p:txBody>
      </p:sp>
      <p:cxnSp>
        <p:nvCxnSpPr>
          <p:cNvPr id="17" name="Straight Arrow Connector 16">
            <a:extLst>
              <a:ext uri="{FF2B5EF4-FFF2-40B4-BE49-F238E27FC236}">
                <a16:creationId xmlns:a16="http://schemas.microsoft.com/office/drawing/2014/main" id="{1571240B-2EF9-455C-A522-ED2D0A120451}"/>
              </a:ext>
            </a:extLst>
          </p:cNvPr>
          <p:cNvCxnSpPr/>
          <p:nvPr/>
        </p:nvCxnSpPr>
        <p:spPr>
          <a:xfrm flipH="1">
            <a:off x="5845325" y="5035063"/>
            <a:ext cx="4446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149DE451-18E4-47D9-9F24-4CD0CE335F99}"/>
              </a:ext>
            </a:extLst>
          </p:cNvPr>
          <p:cNvCxnSpPr/>
          <p:nvPr/>
        </p:nvCxnSpPr>
        <p:spPr>
          <a:xfrm flipH="1">
            <a:off x="5845325" y="6135318"/>
            <a:ext cx="4446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61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AR1 Form – Agency Evaluation</a:t>
            </a:r>
          </a:p>
        </p:txBody>
      </p:sp>
      <p:sp>
        <p:nvSpPr>
          <p:cNvPr id="3" name="TextBox 2">
            <a:extLst>
              <a:ext uri="{FF2B5EF4-FFF2-40B4-BE49-F238E27FC236}">
                <a16:creationId xmlns:a16="http://schemas.microsoft.com/office/drawing/2014/main" id="{D55420F6-02F7-4E25-BEC8-0784EB20C571}"/>
              </a:ext>
            </a:extLst>
          </p:cNvPr>
          <p:cNvSpPr txBox="1"/>
          <p:nvPr/>
        </p:nvSpPr>
        <p:spPr>
          <a:xfrm>
            <a:off x="628650" y="1281569"/>
            <a:ext cx="7886700" cy="5416868"/>
          </a:xfrm>
          <a:prstGeom prst="rect">
            <a:avLst/>
          </a:prstGeom>
          <a:noFill/>
        </p:spPr>
        <p:txBody>
          <a:bodyPr wrap="square" rtlCol="0">
            <a:spAutoFit/>
          </a:bodyPr>
          <a:lstStyle/>
          <a:p>
            <a:r>
              <a:rPr lang="en-US" sz="2200" b="1" dirty="0"/>
              <a:t>Three tabs</a:t>
            </a:r>
          </a:p>
          <a:p>
            <a:endParaRPr lang="en-US" dirty="0"/>
          </a:p>
          <a:p>
            <a:pPr marL="285750" indent="-285750">
              <a:buFont typeface="Arial" panose="020B0604020202020204" pitchFamily="34" charset="0"/>
              <a:buChar char="•"/>
            </a:pPr>
            <a:r>
              <a:rPr lang="en-US" dirty="0"/>
              <a:t>Department description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Current Level Impact Statement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Future Financial issues</a:t>
            </a:r>
          </a:p>
          <a:p>
            <a:endParaRPr lang="en-US" dirty="0"/>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The three tabs in this form in budget development will correspond with the three sections in the narrative (the tabs and sections don't have the same name for now.)</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While there's no changes to the form, we are asking you to think a little differently about the information you're putting here.</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Important: Brevity is the name of the game here. Keep your text focused and concise, and avoid excessive detail.</a:t>
            </a:r>
          </a:p>
          <a:p>
            <a:endParaRPr lang="en-US" dirty="0"/>
          </a:p>
        </p:txBody>
      </p:sp>
      <p:sp>
        <p:nvSpPr>
          <p:cNvPr id="4" name="Slide Number Placeholder 3">
            <a:extLst>
              <a:ext uri="{FF2B5EF4-FFF2-40B4-BE49-F238E27FC236}">
                <a16:creationId xmlns:a16="http://schemas.microsoft.com/office/drawing/2014/main" id="{D8C10280-2BDD-441D-889C-B38DCA01A35E}"/>
              </a:ext>
            </a:extLst>
          </p:cNvPr>
          <p:cNvSpPr>
            <a:spLocks noGrp="1"/>
          </p:cNvSpPr>
          <p:nvPr>
            <p:ph type="sldNum" sz="quarter" idx="12"/>
          </p:nvPr>
        </p:nvSpPr>
        <p:spPr/>
        <p:txBody>
          <a:bodyPr/>
          <a:lstStyle/>
          <a:p>
            <a:fld id="{539C116E-6622-4E9F-B1F2-EEA583149DC5}" type="slidenum">
              <a:rPr lang="en-US" smtClean="0"/>
              <a:t>6</a:t>
            </a:fld>
            <a:endParaRPr lang="en-US" dirty="0"/>
          </a:p>
        </p:txBody>
      </p:sp>
      <p:pic>
        <p:nvPicPr>
          <p:cNvPr id="5" name="Picture 4">
            <a:extLst>
              <a:ext uri="{FF2B5EF4-FFF2-40B4-BE49-F238E27FC236}">
                <a16:creationId xmlns:a16="http://schemas.microsoft.com/office/drawing/2014/main" id="{A0895629-A4B1-4003-AFAC-8E9B388115FA}"/>
              </a:ext>
            </a:extLst>
          </p:cNvPr>
          <p:cNvPicPr>
            <a:picLocks noChangeAspect="1"/>
          </p:cNvPicPr>
          <p:nvPr/>
        </p:nvPicPr>
        <p:blipFill rotWithShape="1">
          <a:blip r:embed="rId3">
            <a:extLst>
              <a:ext uri="{28A0092B-C50C-407E-A947-70E740481C1C}">
                <a14:useLocalDpi xmlns:a14="http://schemas.microsoft.com/office/drawing/2010/main" val="0"/>
              </a:ext>
            </a:extLst>
          </a:blip>
          <a:srcRect l="7731" t="29495" r="9014" b="44303"/>
          <a:stretch/>
        </p:blipFill>
        <p:spPr>
          <a:xfrm>
            <a:off x="4262034" y="1690689"/>
            <a:ext cx="4757980" cy="1937848"/>
          </a:xfrm>
          <a:prstGeom prst="rect">
            <a:avLst/>
          </a:prstGeom>
        </p:spPr>
      </p:pic>
    </p:spTree>
    <p:extLst>
      <p:ext uri="{BB962C8B-B14F-4D97-AF65-F5344CB8AC3E}">
        <p14:creationId xmlns:p14="http://schemas.microsoft.com/office/powerpoint/2010/main" val="26079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0" dirty="0"/>
              <a:t>AR1 Form</a:t>
            </a:r>
          </a:p>
        </p:txBody>
      </p:sp>
      <p:pic>
        <p:nvPicPr>
          <p:cNvPr id="6" name="Content Placeholder 5">
            <a:extLst>
              <a:ext uri="{FF2B5EF4-FFF2-40B4-BE49-F238E27FC236}">
                <a16:creationId xmlns:a16="http://schemas.microsoft.com/office/drawing/2014/main" id="{AEC26BD4-1994-4C37-AFD7-EDAD1691BE71}"/>
              </a:ext>
            </a:extLst>
          </p:cNvPr>
          <p:cNvPicPr>
            <a:picLocks noGrp="1" noChangeAspect="1"/>
          </p:cNvPicPr>
          <p:nvPr>
            <p:ph idx="1"/>
          </p:nvPr>
        </p:nvPicPr>
        <p:blipFill rotWithShape="1">
          <a:blip r:embed="rId3"/>
          <a:srcRect l="609" t="11533" r="41877" b="66018"/>
          <a:stretch/>
        </p:blipFill>
        <p:spPr>
          <a:xfrm>
            <a:off x="104171" y="1697064"/>
            <a:ext cx="8723386" cy="1844299"/>
          </a:xfrm>
          <a:prstGeom prst="rect">
            <a:avLst/>
          </a:prstGeom>
        </p:spPr>
      </p:pic>
      <p:sp>
        <p:nvSpPr>
          <p:cNvPr id="3" name="Slide Number Placeholder 2">
            <a:extLst>
              <a:ext uri="{FF2B5EF4-FFF2-40B4-BE49-F238E27FC236}">
                <a16:creationId xmlns:a16="http://schemas.microsoft.com/office/drawing/2014/main" id="{72D56EC1-C281-484B-82C5-480812098DE5}"/>
              </a:ext>
            </a:extLst>
          </p:cNvPr>
          <p:cNvSpPr>
            <a:spLocks noGrp="1"/>
          </p:cNvSpPr>
          <p:nvPr>
            <p:ph type="sldNum" sz="quarter" idx="12"/>
          </p:nvPr>
        </p:nvSpPr>
        <p:spPr/>
        <p:txBody>
          <a:bodyPr/>
          <a:lstStyle/>
          <a:p>
            <a:fld id="{539C116E-6622-4E9F-B1F2-EEA583149DC5}" type="slidenum">
              <a:rPr lang="en-US" smtClean="0"/>
              <a:t>7</a:t>
            </a:fld>
            <a:endParaRPr lang="en-US" dirty="0"/>
          </a:p>
        </p:txBody>
      </p:sp>
      <p:sp>
        <p:nvSpPr>
          <p:cNvPr id="7" name="TextBox 6">
            <a:extLst>
              <a:ext uri="{FF2B5EF4-FFF2-40B4-BE49-F238E27FC236}">
                <a16:creationId xmlns:a16="http://schemas.microsoft.com/office/drawing/2014/main" id="{E9DE8C05-F33F-49B4-95DC-EA26B7456806}"/>
              </a:ext>
            </a:extLst>
          </p:cNvPr>
          <p:cNvSpPr txBox="1"/>
          <p:nvPr/>
        </p:nvSpPr>
        <p:spPr>
          <a:xfrm>
            <a:off x="0" y="3859153"/>
            <a:ext cx="9144000" cy="2862322"/>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rPr>
              <a:t>Purpose and Goals:</a:t>
            </a:r>
            <a:endParaRPr lang="en-US" sz="1800" dirty="0">
              <a:effectLst/>
              <a:latin typeface="Calibri" panose="020F0502020204030204" pitchFamily="34" charset="0"/>
            </a:endParaRPr>
          </a:p>
          <a:p>
            <a:pPr marL="0" marR="0">
              <a:spcBef>
                <a:spcPts val="0"/>
              </a:spcBef>
              <a:spcAft>
                <a:spcPts val="0"/>
              </a:spcAft>
            </a:pPr>
            <a:r>
              <a:rPr lang="en-US" sz="1800" u="sng" dirty="0">
                <a:effectLst/>
                <a:latin typeface="Calibri" panose="020F0502020204030204" pitchFamily="34" charset="0"/>
              </a:rPr>
              <a:t>This information will be pulled from the tab currently called ‘department description.’ </a:t>
            </a:r>
          </a:p>
          <a:p>
            <a:pPr marL="0" marR="0">
              <a:spcBef>
                <a:spcPts val="0"/>
              </a:spcBef>
              <a:spcAft>
                <a:spcPts val="0"/>
              </a:spcAft>
            </a:pPr>
            <a:endParaRPr lang="en-US" dirty="0">
              <a:latin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Major purpose, major objectives, long-range goals, the population served, the major services it provides, and other pertinent information.</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Goals and objectives are required at the</a:t>
            </a:r>
            <a:r>
              <a:rPr lang="en-US" sz="1800" u="sng" dirty="0">
                <a:effectLst/>
                <a:latin typeface="Calibri" panose="020F0502020204030204" pitchFamily="34" charset="0"/>
              </a:rPr>
              <a:t> Cabinet Level and Elected Official Level only</a:t>
            </a:r>
            <a:r>
              <a:rPr lang="en-US" sz="1800" dirty="0">
                <a:effectLst/>
                <a:latin typeface="Calibri" panose="020F0502020204030204" pitchFamily="34" charset="0"/>
              </a:rPr>
              <a:t>. Entities must have long term goals with short term objectives, all </a:t>
            </a:r>
            <a:r>
              <a:rPr lang="en-US" sz="1800" u="sng" dirty="0">
                <a:effectLst/>
                <a:latin typeface="Calibri" panose="020F0502020204030204" pitchFamily="34" charset="0"/>
              </a:rPr>
              <a:t>quantifiable</a:t>
            </a:r>
            <a:r>
              <a:rPr lang="en-US" sz="1800" dirty="0">
                <a:effectLst/>
                <a:latin typeface="Calibri" panose="020F0502020204030204" pitchFamily="34" charset="0"/>
              </a:rPr>
              <a:t> with estimated </a:t>
            </a:r>
            <a:r>
              <a:rPr lang="en-US" sz="1800" u="sng" dirty="0">
                <a:effectLst/>
                <a:latin typeface="Calibri" panose="020F0502020204030204" pitchFamily="34" charset="0"/>
              </a:rPr>
              <a:t>timeframes</a:t>
            </a:r>
            <a:r>
              <a:rPr lang="en-US" sz="1800" dirty="0">
                <a:effectLst/>
                <a:latin typeface="Calibri" panose="020F0502020204030204" pitchFamily="34" charset="0"/>
              </a:rPr>
              <a:t>. </a:t>
            </a:r>
          </a:p>
          <a:p>
            <a:endParaRPr lang="en-US" dirty="0"/>
          </a:p>
        </p:txBody>
      </p:sp>
    </p:spTree>
    <p:extLst>
      <p:ext uri="{BB962C8B-B14F-4D97-AF65-F5344CB8AC3E}">
        <p14:creationId xmlns:p14="http://schemas.microsoft.com/office/powerpoint/2010/main" val="42877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AR1 Form</a:t>
            </a:r>
          </a:p>
        </p:txBody>
      </p:sp>
      <p:sp>
        <p:nvSpPr>
          <p:cNvPr id="6" name="Slide Number Placeholder 5">
            <a:extLst>
              <a:ext uri="{FF2B5EF4-FFF2-40B4-BE49-F238E27FC236}">
                <a16:creationId xmlns:a16="http://schemas.microsoft.com/office/drawing/2014/main" id="{AA05F563-6182-4F94-B29E-A8EE41F82599}"/>
              </a:ext>
            </a:extLst>
          </p:cNvPr>
          <p:cNvSpPr>
            <a:spLocks noGrp="1"/>
          </p:cNvSpPr>
          <p:nvPr>
            <p:ph type="sldNum" sz="quarter" idx="12"/>
          </p:nvPr>
        </p:nvSpPr>
        <p:spPr/>
        <p:txBody>
          <a:bodyPr/>
          <a:lstStyle/>
          <a:p>
            <a:fld id="{539C116E-6622-4E9F-B1F2-EEA583149DC5}" type="slidenum">
              <a:rPr lang="en-US" smtClean="0"/>
              <a:t>8</a:t>
            </a:fld>
            <a:endParaRPr lang="en-US" dirty="0"/>
          </a:p>
        </p:txBody>
      </p:sp>
      <p:pic>
        <p:nvPicPr>
          <p:cNvPr id="7" name="Picture 6">
            <a:extLst>
              <a:ext uri="{FF2B5EF4-FFF2-40B4-BE49-F238E27FC236}">
                <a16:creationId xmlns:a16="http://schemas.microsoft.com/office/drawing/2014/main" id="{20668E8E-5825-45A9-95AF-E5C4AA6EE5F5}"/>
              </a:ext>
            </a:extLst>
          </p:cNvPr>
          <p:cNvPicPr>
            <a:picLocks noChangeAspect="1"/>
          </p:cNvPicPr>
          <p:nvPr/>
        </p:nvPicPr>
        <p:blipFill rotWithShape="1">
          <a:blip r:embed="rId3"/>
          <a:srcRect l="1" t="11628" r="46341" b="67133"/>
          <a:stretch/>
        </p:blipFill>
        <p:spPr>
          <a:xfrm>
            <a:off x="0" y="1468464"/>
            <a:ext cx="9144000" cy="1960536"/>
          </a:xfrm>
          <a:prstGeom prst="rect">
            <a:avLst/>
          </a:prstGeom>
        </p:spPr>
      </p:pic>
      <p:sp>
        <p:nvSpPr>
          <p:cNvPr id="9" name="TextBox 8">
            <a:extLst>
              <a:ext uri="{FF2B5EF4-FFF2-40B4-BE49-F238E27FC236}">
                <a16:creationId xmlns:a16="http://schemas.microsoft.com/office/drawing/2014/main" id="{43C11516-C460-4706-8113-4241BA02F338}"/>
              </a:ext>
            </a:extLst>
          </p:cNvPr>
          <p:cNvSpPr txBox="1"/>
          <p:nvPr/>
        </p:nvSpPr>
        <p:spPr>
          <a:xfrm>
            <a:off x="108487" y="3533614"/>
            <a:ext cx="9143999" cy="2308324"/>
          </a:xfrm>
          <a:prstGeom prst="rect">
            <a:avLst/>
          </a:prstGeom>
          <a:noFill/>
        </p:spPr>
        <p:txBody>
          <a:bodyPr wrap="square" rtlCol="0">
            <a:spAutoFit/>
          </a:bodyPr>
          <a:lstStyle/>
          <a:p>
            <a:r>
              <a:rPr lang="en-US" sz="1800" b="1" dirty="0">
                <a:effectLst/>
                <a:latin typeface="Calibri" panose="020F0502020204030204" pitchFamily="34" charset="0"/>
              </a:rPr>
              <a:t>Fiscal Year 2021 Discussion:</a:t>
            </a:r>
            <a:endParaRPr lang="en-US" sz="1800" b="0" i="0" u="none" strike="noStrike" baseline="0" dirty="0">
              <a:solidFill>
                <a:srgbClr val="000000"/>
              </a:solidFill>
              <a:latin typeface="Trebuchet MS" panose="020B0603020202020204" pitchFamily="34" charset="0"/>
            </a:endParaRPr>
          </a:p>
          <a:p>
            <a:r>
              <a:rPr lang="en-US" sz="1800" b="0" u="sng" strike="noStrike" baseline="0" dirty="0">
                <a:solidFill>
                  <a:srgbClr val="211D1E"/>
                </a:solidFill>
                <a:latin typeface="Trebuchet MS" panose="020B0603020202020204" pitchFamily="34" charset="0"/>
              </a:rPr>
              <a:t>Information from the ‘Current Level Impact Statement’ tab.</a:t>
            </a:r>
          </a:p>
          <a:p>
            <a:pPr marL="285750" indent="-285750">
              <a:buFont typeface="Arial" panose="020B0604020202020204" pitchFamily="34" charset="0"/>
              <a:buChar char="•"/>
            </a:pPr>
            <a:r>
              <a:rPr lang="en-US" dirty="0">
                <a:solidFill>
                  <a:srgbClr val="211D1E"/>
                </a:solidFill>
                <a:latin typeface="Trebuchet MS" panose="020B0603020202020204" pitchFamily="34" charset="0"/>
              </a:rPr>
              <a:t>Impact of keeping requested FY 2022 funding at current level</a:t>
            </a:r>
            <a:r>
              <a:rPr lang="en-US" sz="1800" b="0" i="0" u="none" strike="noStrike" baseline="0" dirty="0">
                <a:solidFill>
                  <a:srgbClr val="211D1E"/>
                </a:solidFill>
                <a:latin typeface="Trebuchet MS" panose="020B0603020202020204" pitchFamily="34" charset="0"/>
              </a:rPr>
              <a:t> </a:t>
            </a:r>
          </a:p>
          <a:p>
            <a:pPr marL="285750" indent="-285750">
              <a:buFont typeface="Arial" panose="020B0604020202020204" pitchFamily="34" charset="0"/>
              <a:buChar char="•"/>
            </a:pPr>
            <a:endParaRPr lang="en-US" sz="1800" b="0" i="0" u="none" strike="noStrike" baseline="0" dirty="0">
              <a:solidFill>
                <a:srgbClr val="211D1E"/>
              </a:solidFill>
              <a:latin typeface="Trebuchet MS" panose="020B0603020202020204" pitchFamily="34" charset="0"/>
            </a:endParaRPr>
          </a:p>
          <a:p>
            <a:pPr marL="285750" indent="-285750">
              <a:buFont typeface="Arial" panose="020B0604020202020204" pitchFamily="34" charset="0"/>
              <a:buChar char="•"/>
            </a:pPr>
            <a:r>
              <a:rPr lang="en-US" sz="1800" b="0" i="0" u="none" strike="noStrike" baseline="0" dirty="0">
                <a:solidFill>
                  <a:srgbClr val="211D1E"/>
                </a:solidFill>
                <a:latin typeface="Trebuchet MS" panose="020B0603020202020204" pitchFamily="34" charset="0"/>
              </a:rPr>
              <a:t>Discuss any shift in costs, department emphasis, responsibilities in the current budget year that may affect performance measures or FY 2022 requests.</a:t>
            </a:r>
          </a:p>
          <a:p>
            <a:pPr marL="285750" indent="-285750">
              <a:buFont typeface="Arial" panose="020B0604020202020204" pitchFamily="34" charset="0"/>
              <a:buChar char="•"/>
            </a:pPr>
            <a:endParaRPr lang="en-US" sz="1800" b="0" i="0" u="none" strike="noStrike" baseline="0" dirty="0">
              <a:solidFill>
                <a:srgbClr val="211D1E"/>
              </a:solidFill>
              <a:latin typeface="Trebuchet MS" panose="020B0603020202020204" pitchFamily="34" charset="0"/>
            </a:endParaRPr>
          </a:p>
          <a:p>
            <a:pPr marL="285750" indent="-285750">
              <a:buFont typeface="Arial" panose="020B0604020202020204" pitchFamily="34" charset="0"/>
              <a:buChar char="•"/>
            </a:pPr>
            <a:r>
              <a:rPr lang="en-US" dirty="0">
                <a:solidFill>
                  <a:srgbClr val="211D1E"/>
                </a:solidFill>
                <a:latin typeface="Trebuchet MS" panose="020B0603020202020204" pitchFamily="34" charset="0"/>
              </a:rPr>
              <a:t>Any </a:t>
            </a:r>
            <a:r>
              <a:rPr lang="en-US" sz="1800" b="0" i="0" u="none" strike="noStrike" baseline="0" dirty="0">
                <a:solidFill>
                  <a:srgbClr val="211D1E"/>
                </a:solidFill>
                <a:latin typeface="Trebuchet MS" panose="020B0603020202020204" pitchFamily="34" charset="0"/>
              </a:rPr>
              <a:t>major financial or program shifts. </a:t>
            </a:r>
            <a:endParaRPr lang="en-US" dirty="0"/>
          </a:p>
        </p:txBody>
      </p:sp>
    </p:spTree>
    <p:extLst>
      <p:ext uri="{BB962C8B-B14F-4D97-AF65-F5344CB8AC3E}">
        <p14:creationId xmlns:p14="http://schemas.microsoft.com/office/powerpoint/2010/main" val="311019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AR1 Form</a:t>
            </a:r>
          </a:p>
        </p:txBody>
      </p:sp>
      <p:sp>
        <p:nvSpPr>
          <p:cNvPr id="3" name="Slide Number Placeholder 2">
            <a:extLst>
              <a:ext uri="{FF2B5EF4-FFF2-40B4-BE49-F238E27FC236}">
                <a16:creationId xmlns:a16="http://schemas.microsoft.com/office/drawing/2014/main" id="{5EE6FD78-4C4C-441B-AE3B-33D7D0F8C9CA}"/>
              </a:ext>
            </a:extLst>
          </p:cNvPr>
          <p:cNvSpPr>
            <a:spLocks noGrp="1"/>
          </p:cNvSpPr>
          <p:nvPr>
            <p:ph type="sldNum" sz="quarter" idx="12"/>
          </p:nvPr>
        </p:nvSpPr>
        <p:spPr/>
        <p:txBody>
          <a:bodyPr/>
          <a:lstStyle/>
          <a:p>
            <a:fld id="{539C116E-6622-4E9F-B1F2-EEA583149DC5}" type="slidenum">
              <a:rPr lang="en-US" smtClean="0"/>
              <a:t>9</a:t>
            </a:fld>
            <a:endParaRPr lang="en-US" dirty="0"/>
          </a:p>
        </p:txBody>
      </p:sp>
      <p:pic>
        <p:nvPicPr>
          <p:cNvPr id="5" name="Picture 4">
            <a:extLst>
              <a:ext uri="{FF2B5EF4-FFF2-40B4-BE49-F238E27FC236}">
                <a16:creationId xmlns:a16="http://schemas.microsoft.com/office/drawing/2014/main" id="{CCD31616-1155-4E80-8034-09D6E2BF00A5}"/>
              </a:ext>
            </a:extLst>
          </p:cNvPr>
          <p:cNvPicPr>
            <a:picLocks noChangeAspect="1"/>
          </p:cNvPicPr>
          <p:nvPr/>
        </p:nvPicPr>
        <p:blipFill rotWithShape="1">
          <a:blip r:embed="rId3"/>
          <a:srcRect t="7851" r="29375" b="66440"/>
          <a:stretch/>
        </p:blipFill>
        <p:spPr>
          <a:xfrm>
            <a:off x="37502" y="1441342"/>
            <a:ext cx="9117655" cy="1797804"/>
          </a:xfrm>
          <a:prstGeom prst="rect">
            <a:avLst/>
          </a:prstGeom>
        </p:spPr>
      </p:pic>
      <p:sp>
        <p:nvSpPr>
          <p:cNvPr id="7" name="TextBox 6">
            <a:extLst>
              <a:ext uri="{FF2B5EF4-FFF2-40B4-BE49-F238E27FC236}">
                <a16:creationId xmlns:a16="http://schemas.microsoft.com/office/drawing/2014/main" id="{6E6794ED-AE58-4937-B9C0-2B69955CB9A8}"/>
              </a:ext>
            </a:extLst>
          </p:cNvPr>
          <p:cNvSpPr txBox="1"/>
          <p:nvPr/>
        </p:nvSpPr>
        <p:spPr>
          <a:xfrm>
            <a:off x="159887" y="3618855"/>
            <a:ext cx="8984113" cy="3139321"/>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rPr>
              <a:t>Horizon Issues -- FY 2022 and beyond: </a:t>
            </a:r>
            <a:endParaRPr lang="en-US" sz="1800" dirty="0">
              <a:effectLst/>
              <a:latin typeface="Calibri" panose="020F0502020204030204" pitchFamily="34" charset="0"/>
            </a:endParaRPr>
          </a:p>
          <a:p>
            <a:pPr marL="0" marR="0">
              <a:spcBef>
                <a:spcPts val="0"/>
              </a:spcBef>
              <a:spcAft>
                <a:spcPts val="0"/>
              </a:spcAft>
            </a:pPr>
            <a:r>
              <a:rPr lang="en-US" sz="1800" u="sng" dirty="0">
                <a:effectLst/>
                <a:latin typeface="Calibri" panose="020F0502020204030204" pitchFamily="34" charset="0"/>
              </a:rPr>
              <a:t>Information from the Future Financial Issues tab.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Major </a:t>
            </a:r>
            <a:r>
              <a:rPr lang="en-US" sz="1800" dirty="0">
                <a:effectLst/>
                <a:latin typeface="Calibri" panose="020F0502020204030204" pitchFamily="34" charset="0"/>
                <a:ea typeface="Calibri" panose="020F0502020204030204" pitchFamily="34" charset="0"/>
                <a:cs typeface="Times New Roman" panose="02020603050405020304" pitchFamily="18" charset="0"/>
              </a:rPr>
              <a:t>issues ($1 million minimum) to be considered and reviewed for financial impacts for FY 2023 – FY 2026.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financial (positive or negative), legislative, or court issues that need to be brought to the table for discussion and possible inclusion in the Governor’s “Six Year Financial Plan.”</a:t>
            </a:r>
          </a:p>
          <a:p>
            <a:pPr marL="285750" indent="-285750">
              <a:buFont typeface="Arial" panose="020B0604020202020204" pitchFamily="34" charset="0"/>
              <a:buChar char="•"/>
            </a:pPr>
            <a:r>
              <a:rPr lang="en-US" sz="1800" u="sng" dirty="0">
                <a:effectLst/>
                <a:latin typeface="Calibri" panose="020F0502020204030204" pitchFamily="34" charset="0"/>
              </a:rPr>
              <a:t>Challenges and opportunities; with a focus on the future, key decision points, and an emphasis on solutions.</a:t>
            </a:r>
          </a:p>
          <a:p>
            <a:pPr marL="285750" indent="-285750">
              <a:buFont typeface="Arial" panose="020B0604020202020204" pitchFamily="34" charset="0"/>
              <a:buChar char="•"/>
            </a:pPr>
            <a:endParaRPr lang="en-US" dirty="0">
              <a:latin typeface="Calibri" panose="020F0502020204030204" pitchFamily="34" charset="0"/>
            </a:endParaRPr>
          </a:p>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Detail all information by fiscal year and provide a brief description. </a:t>
            </a:r>
            <a:endParaRPr lang="en-US" sz="1800" b="1" u="sng" dirty="0">
              <a:effectLst/>
              <a:latin typeface="Calibri" panose="020F0502020204030204" pitchFamily="34" charset="0"/>
            </a:endParaRPr>
          </a:p>
          <a:p>
            <a:endParaRPr lang="en-US" dirty="0"/>
          </a:p>
        </p:txBody>
      </p:sp>
    </p:spTree>
    <p:extLst>
      <p:ext uri="{BB962C8B-B14F-4D97-AF65-F5344CB8AC3E}">
        <p14:creationId xmlns:p14="http://schemas.microsoft.com/office/powerpoint/2010/main" val="2055132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vOASIS screen shot pag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6C8CD653803E40AEDFF381F80D31C9" ma:contentTypeVersion="6" ma:contentTypeDescription="Create a new document." ma:contentTypeScope="" ma:versionID="83485d6f08ce695c77af35b7799e80da">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E6112E-67F3-4034-9569-BEE1DB57B5C0}"/>
</file>

<file path=customXml/itemProps2.xml><?xml version="1.0" encoding="utf-8"?>
<ds:datastoreItem xmlns:ds="http://schemas.openxmlformats.org/officeDocument/2006/customXml" ds:itemID="{0317FA5E-9E42-4E31-BD27-9150F26836B9}"/>
</file>

<file path=customXml/itemProps3.xml><?xml version="1.0" encoding="utf-8"?>
<ds:datastoreItem xmlns:ds="http://schemas.openxmlformats.org/officeDocument/2006/customXml" ds:itemID="{079D3262-73C2-4E6A-9615-606CE08845E4}"/>
</file>

<file path=docProps/app.xml><?xml version="1.0" encoding="utf-8"?>
<Properties xmlns="http://schemas.openxmlformats.org/officeDocument/2006/extended-properties" xmlns:vt="http://schemas.openxmlformats.org/officeDocument/2006/docPropsVTypes">
  <Template>Office Theme</Template>
  <TotalTime>18863</TotalTime>
  <Words>1278</Words>
  <Application>Microsoft Office PowerPoint</Application>
  <PresentationFormat>On-screen Show (4:3)</PresentationFormat>
  <Paragraphs>149</Paragraphs>
  <Slides>19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Trebuchet MS</vt:lpstr>
      <vt:lpstr>Office Theme</vt:lpstr>
      <vt:lpstr>wvOASIS screen shot page 2</vt:lpstr>
      <vt:lpstr>Budget Narratives in wvOASIS FY 2022</vt:lpstr>
      <vt:lpstr>What’s happening?</vt:lpstr>
      <vt:lpstr>What’s changed – an overview</vt:lpstr>
      <vt:lpstr>PowerPoint Presentation</vt:lpstr>
      <vt:lpstr>PowerPoint Presentation</vt:lpstr>
      <vt:lpstr>AR1 Form – Agency Evaluation</vt:lpstr>
      <vt:lpstr>AR1 Form</vt:lpstr>
      <vt:lpstr>AR1 Form</vt:lpstr>
      <vt:lpstr>AR1 Form</vt:lpstr>
      <vt:lpstr>AR10 Form – Program Summary</vt:lpstr>
      <vt:lpstr>AR10 – What is a program?</vt:lpstr>
      <vt:lpstr>AR10 – What is a program?</vt:lpstr>
      <vt:lpstr>AR10 – What is a program?</vt:lpstr>
      <vt:lpstr>AR10 – performance measures</vt:lpstr>
      <vt:lpstr>AR10 – performance measures</vt:lpstr>
      <vt:lpstr>AR10- Performance measures tab</vt:lpstr>
      <vt:lpstr>AR10 Summary budget objects</vt:lpstr>
      <vt:lpstr>AR10 DEMO</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Narratives in wvOASIS</dc:title>
  <dc:creator>Lisa Comer</dc:creator>
  <cp:lastModifiedBy>Greenfield, Heather L</cp:lastModifiedBy>
  <cp:revision>409</cp:revision>
  <cp:lastPrinted>2017-06-21T20:43:28Z</cp:lastPrinted>
  <dcterms:created xsi:type="dcterms:W3CDTF">2017-05-24T14:56:03Z</dcterms:created>
  <dcterms:modified xsi:type="dcterms:W3CDTF">2020-08-14T15:24:51Z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0x010100266C8CD653803E40AEDFF381F80D31C9</vt:lpwstr>
  </property>
</Properties>
</file>